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3.xml" ContentType="application/vnd.openxmlformats-officedocument.themeOverride+xml"/>
  <Override PartName="/ppt/charts/chart3.xml" ContentType="application/vnd.openxmlformats-officedocument.drawingml.chart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8"/>
  </p:notesMasterIdLst>
  <p:sldIdLst>
    <p:sldId id="308" r:id="rId3"/>
    <p:sldId id="257" r:id="rId4"/>
    <p:sldId id="314" r:id="rId5"/>
    <p:sldId id="315" r:id="rId6"/>
    <p:sldId id="316" r:id="rId7"/>
    <p:sldId id="317" r:id="rId8"/>
    <p:sldId id="323" r:id="rId9"/>
    <p:sldId id="322" r:id="rId10"/>
    <p:sldId id="312" r:id="rId11"/>
    <p:sldId id="318" r:id="rId12"/>
    <p:sldId id="319" r:id="rId13"/>
    <p:sldId id="269" r:id="rId14"/>
    <p:sldId id="280" r:id="rId15"/>
    <p:sldId id="320" r:id="rId16"/>
    <p:sldId id="321" r:id="rId17"/>
  </p:sldIdLst>
  <p:sldSz cx="9144000" cy="6858000" type="screen4x3"/>
  <p:notesSz cx="6797675" cy="9926638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CCFF"/>
    <a:srgbClr val="CCECFF"/>
    <a:srgbClr val="FEEBFF"/>
    <a:srgbClr val="99CCFF"/>
    <a:srgbClr val="FF9933"/>
    <a:srgbClr val="FF99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17" autoAdjust="0"/>
  </p:normalViewPr>
  <p:slideViewPr>
    <p:cSldViewPr>
      <p:cViewPr>
        <p:scale>
          <a:sx n="111" d="100"/>
          <a:sy n="111" d="100"/>
        </p:scale>
        <p:origin x="-1614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2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6.bin"/><Relationship Id="rId1" Type="http://schemas.openxmlformats.org/officeDocument/2006/relationships/themeOverride" Target="../theme/themeOverride3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7.bin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555555555555555E-2"/>
          <c:y val="5.0925925925925923E-2"/>
          <c:w val="0.94087445319335083"/>
          <c:h val="0.62476086322543012"/>
        </c:manualLayout>
      </c:layout>
      <c:lineChart>
        <c:grouping val="standard"/>
        <c:varyColors val="0"/>
        <c:ser>
          <c:idx val="0"/>
          <c:order val="0"/>
          <c:tx>
            <c:strRef>
              <c:f>'[Grafico in Microsoft PowerPoint]Diritto annuale'!$A$5</c:f>
              <c:strCache>
                <c:ptCount val="1"/>
                <c:pt idx="0">
                  <c:v>Rapporto Incasso/Ricavo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pPr>
              <a:solidFill>
                <a:srgbClr val="00B050"/>
              </a:solidFill>
            </c:spPr>
          </c:marker>
          <c:dLbls>
            <c:dLbl>
              <c:idx val="0"/>
              <c:layout>
                <c:manualLayout>
                  <c:x val="-3.3993344409761664E-2"/>
                  <c:y val="-5.47167867733428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02E-40E9-A9EE-FBD39E9BA30A}"/>
                </c:ext>
              </c:extLst>
            </c:dLbl>
            <c:dLbl>
              <c:idx val="1"/>
              <c:layout>
                <c:manualLayout>
                  <c:x val="-3.2448192391136131E-2"/>
                  <c:y val="6.9639546802436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2E-40E9-A9EE-FBD39E9BA30A}"/>
                </c:ext>
              </c:extLst>
            </c:dLbl>
            <c:dLbl>
              <c:idx val="5"/>
              <c:layout>
                <c:manualLayout>
                  <c:x val="-2.3177280279382952E-2"/>
                  <c:y val="-9.94850668606233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02E-40E9-A9EE-FBD39E9BA30A}"/>
                </c:ext>
              </c:extLst>
            </c:dLbl>
            <c:dLbl>
              <c:idx val="6"/>
              <c:layout>
                <c:manualLayout>
                  <c:x val="-1.2361216149004241E-2"/>
                  <c:y val="5.96910401163740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2E-40E9-A9EE-FBD39E9BA30A}"/>
                </c:ext>
              </c:extLst>
            </c:dLbl>
            <c:dLbl>
              <c:idx val="7"/>
              <c:layout>
                <c:manualLayout>
                  <c:x val="-1.8541824223506361E-2"/>
                  <c:y val="-6.46652934594051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02E-40E9-A9EE-FBD39E9BA3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'[Grafico in Microsoft PowerPoint]Diritto annuale'!$B$2:$K$2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'[Grafico in Microsoft PowerPoint]Diritto annuale'!$B$5:$K$5</c:f>
              <c:numCache>
                <c:formatCode>0.00%</c:formatCode>
                <c:ptCount val="10"/>
                <c:pt idx="0">
                  <c:v>0.74499602561189604</c:v>
                </c:pt>
                <c:pt idx="1">
                  <c:v>0.74643443021175404</c:v>
                </c:pt>
                <c:pt idx="2">
                  <c:v>0.74491446187562438</c:v>
                </c:pt>
                <c:pt idx="3">
                  <c:v>0.73125965328860343</c:v>
                </c:pt>
                <c:pt idx="4">
                  <c:v>0.71953996813669774</c:v>
                </c:pt>
                <c:pt idx="5">
                  <c:v>0.72688449250559262</c:v>
                </c:pt>
                <c:pt idx="6">
                  <c:v>0.72401002358818545</c:v>
                </c:pt>
                <c:pt idx="7">
                  <c:v>0.73322371415220644</c:v>
                </c:pt>
                <c:pt idx="8">
                  <c:v>0.72832299747781082</c:v>
                </c:pt>
                <c:pt idx="9">
                  <c:v>0.75289894123862766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A02E-40E9-A9EE-FBD39E9BA3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9836800"/>
        <c:axId val="199838336"/>
      </c:lineChart>
      <c:catAx>
        <c:axId val="199836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it-IT"/>
          </a:p>
        </c:txPr>
        <c:crossAx val="199838336"/>
        <c:crosses val="autoZero"/>
        <c:auto val="1"/>
        <c:lblAlgn val="ctr"/>
        <c:lblOffset val="100"/>
        <c:noMultiLvlLbl val="0"/>
      </c:catAx>
      <c:valAx>
        <c:axId val="199838336"/>
        <c:scaling>
          <c:orientation val="minMax"/>
        </c:scaling>
        <c:delete val="1"/>
        <c:axPos val="l"/>
        <c:majorGridlines/>
        <c:numFmt formatCode="0.00%" sourceLinked="1"/>
        <c:majorTickMark val="out"/>
        <c:minorTickMark val="none"/>
        <c:tickLblPos val="nextTo"/>
        <c:crossAx val="199836800"/>
        <c:crosses val="autoZero"/>
        <c:crossBetween val="between"/>
      </c:valAx>
      <c:spPr>
        <a:solidFill>
          <a:srgbClr val="CCECFF"/>
        </a:solidFill>
      </c:spPr>
    </c:plotArea>
    <c:legend>
      <c:legendPos val="r"/>
      <c:layout>
        <c:manualLayout>
          <c:xMode val="edge"/>
          <c:yMode val="edge"/>
          <c:x val="2.6985564304461935E-2"/>
          <c:y val="0.80980132691746864"/>
          <c:w val="0.92301443569553809"/>
          <c:h val="0.13965660542432196"/>
        </c:manualLayout>
      </c:layout>
      <c:overlay val="0"/>
    </c:legend>
    <c:plotVisOnly val="1"/>
    <c:dispBlanksAs val="gap"/>
    <c:showDLblsOverMax val="0"/>
  </c:chart>
  <c:spPr>
    <a:solidFill>
      <a:srgbClr val="CCECFF"/>
    </a:solidFill>
  </c:sp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6.3864267555715001E-3"/>
                  <c:y val="-0.1507579300724219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430-4FB1-947C-EA23DDD0C30E}"/>
                </c:ext>
              </c:extLst>
            </c:dLbl>
            <c:dLbl>
              <c:idx val="1"/>
              <c:layout>
                <c:manualLayout>
                  <c:x val="-0.18922193838103307"/>
                  <c:y val="-2.735234688030839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30-4FB1-947C-EA23DDD0C30E}"/>
                </c:ext>
              </c:extLst>
            </c:dLbl>
            <c:dLbl>
              <c:idx val="2"/>
              <c:layout>
                <c:manualLayout>
                  <c:x val="2.1201823456278492E-2"/>
                  <c:y val="5.740836911913280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Internaziona-lizzazione</a:t>
                    </a:r>
                    <a:r>
                      <a:rPr lang="en-US" b="1" dirty="0"/>
                      <a:t>
 800.000,00 </a:t>
                    </a:r>
                    <a:endParaRPr 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430-4FB1-947C-EA23DDD0C30E}"/>
                </c:ext>
              </c:extLst>
            </c:dLbl>
            <c:dLbl>
              <c:idx val="3"/>
              <c:layout>
                <c:manualLayout>
                  <c:x val="1.8853102906520031E-4"/>
                  <c:y val="-1.7105814610324532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30-4FB1-947C-EA23DDD0C30E}"/>
                </c:ext>
              </c:extLst>
            </c:dLbl>
            <c:dLbl>
              <c:idx val="4"/>
              <c:layout>
                <c:manualLayout>
                  <c:x val="0.12197143981763672"/>
                  <c:y val="-9.4593209398485291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430-4FB1-947C-EA23DDD0C3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'[Grafico in Microsoft PowerPoint]Oneri'!$A$52:$A$56</c:f>
              <c:strCache>
                <c:ptCount val="5"/>
                <c:pt idx="0">
                  <c:v>Progetti enti terzi</c:v>
                </c:pt>
                <c:pt idx="1">
                  <c:v>Doppia transizione</c:v>
                </c:pt>
                <c:pt idx="2">
                  <c:v>Internazionalizzazione</c:v>
                </c:pt>
                <c:pt idx="3">
                  <c:v>Occupazione</c:v>
                </c:pt>
                <c:pt idx="4">
                  <c:v>Sicurezza sul lavoro</c:v>
                </c:pt>
              </c:strCache>
            </c:strRef>
          </c:cat>
          <c:val>
            <c:numRef>
              <c:f>'[Grafico in Microsoft PowerPoint]Oneri'!$B$52:$B$56</c:f>
              <c:numCache>
                <c:formatCode>_(* #,##0.00_);_(* \(#,##0.00\);_(* "-"??_);_(@_)</c:formatCode>
                <c:ptCount val="5"/>
                <c:pt idx="0">
                  <c:v>2000000</c:v>
                </c:pt>
                <c:pt idx="1">
                  <c:v>1850000</c:v>
                </c:pt>
                <c:pt idx="2">
                  <c:v>800000</c:v>
                </c:pt>
                <c:pt idx="3">
                  <c:v>150000</c:v>
                </c:pt>
                <c:pt idx="4">
                  <c:v>700000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430-4FB1-947C-EA23DDD0C3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solidFill>
      <a:srgbClr val="CCECFF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'[Grafico in Microsoft PowerPoint]Oneri'!$B$45</c:f>
              <c:strCache>
                <c:ptCount val="1"/>
                <c:pt idx="0">
                  <c:v>NUMERO IMPRESE AMMESSE</c:v>
                </c:pt>
              </c:strCache>
            </c:strRef>
          </c:tx>
          <c:dLbls>
            <c:dLbl>
              <c:idx val="0"/>
              <c:layout>
                <c:manualLayout>
                  <c:x val="5.1065726731802506E-2"/>
                  <c:y val="1.610901898132298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0F5-4A93-894D-642C81E807B2}"/>
                </c:ext>
              </c:extLst>
            </c:dLbl>
            <c:dLbl>
              <c:idx val="1"/>
              <c:layout>
                <c:manualLayout>
                  <c:x val="0"/>
                  <c:y val="0.17292155425301448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0F5-4A93-894D-642C81E807B2}"/>
                </c:ext>
              </c:extLst>
            </c:dLbl>
            <c:dLbl>
              <c:idx val="2"/>
              <c:layout>
                <c:manualLayout>
                  <c:x val="-1.3975814541506919E-2"/>
                  <c:y val="-4.6629135126225168E-3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Internaziona-lizzazione</a:t>
                    </a:r>
                    <a:r>
                      <a:rPr lang="en-US" dirty="0"/>
                      <a:t>
117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0F5-4A93-894D-642C81E807B2}"/>
                </c:ext>
              </c:extLst>
            </c:dLbl>
            <c:dLbl>
              <c:idx val="3"/>
              <c:layout>
                <c:manualLayout>
                  <c:x val="-3.3392340355361337E-2"/>
                  <c:y val="-4.8883563467610027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F5-4A93-894D-642C81E807B2}"/>
                </c:ext>
              </c:extLst>
            </c:dLbl>
            <c:dLbl>
              <c:idx val="4"/>
              <c:layout>
                <c:manualLayout>
                  <c:x val="-3.5771282516387025E-2"/>
                  <c:y val="1.06027869704692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0F5-4A93-894D-642C81E807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'[Grafico in Microsoft PowerPoint]Oneri'!$A$46:$A$50</c:f>
              <c:strCache>
                <c:ptCount val="5"/>
                <c:pt idx="0">
                  <c:v>Progetti enti terzi</c:v>
                </c:pt>
                <c:pt idx="1">
                  <c:v>Doppia transizione</c:v>
                </c:pt>
                <c:pt idx="2">
                  <c:v>Internazionalizzazione</c:v>
                </c:pt>
                <c:pt idx="3">
                  <c:v>Occupazione</c:v>
                </c:pt>
                <c:pt idx="4">
                  <c:v>Sicurezza sul lavoro</c:v>
                </c:pt>
              </c:strCache>
            </c:strRef>
          </c:cat>
          <c:val>
            <c:numRef>
              <c:f>'[Grafico in Microsoft PowerPoint]Oneri'!$B$46:$B$50</c:f>
              <c:numCache>
                <c:formatCode>General</c:formatCode>
                <c:ptCount val="5"/>
                <c:pt idx="0">
                  <c:v>99</c:v>
                </c:pt>
                <c:pt idx="1">
                  <c:v>502</c:v>
                </c:pt>
                <c:pt idx="2">
                  <c:v>117</c:v>
                </c:pt>
                <c:pt idx="3">
                  <c:v>56</c:v>
                </c:pt>
                <c:pt idx="4">
                  <c:v>370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50F5-4A93-894D-642C81E807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solidFill>
      <a:srgbClr val="CCECFF"/>
    </a:solidFill>
  </c:spPr>
  <c:externalData r:id="rId2">
    <c:autoUpdate val="0"/>
  </c:externalData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0.05884</cdr:x>
      <cdr:y>0.85886</cdr:y>
    </cdr:from>
    <cdr:to>
      <cdr:x>0.27333</cdr:x>
      <cdr:y>1</cdr:y>
    </cdr:to>
    <cdr:pic>
      <cdr:nvPicPr>
        <cdr:cNvPr id="2" name="Picture 3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/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483628" y="6287789"/>
          <a:ext cx="1762908" cy="36036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2C21CDA-2351-4E39-BCAA-31C6CBF7BD2E}" type="datetimeFigureOut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1038" y="4716463"/>
            <a:ext cx="5435600" cy="44656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508FABA-0287-44AB-A4B2-7590289044A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40290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immagine diapositiva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Segnaposto not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19460" name="Segnaposto numero diapositiva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29593513-0495-4DBA-92A3-621820BA1E0E}" type="slidenum">
              <a:rPr lang="it-IT" altLang="it-IT"/>
              <a:pPr/>
              <a:t>4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immagine diapositiva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Segnaposto not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 altLang="it-IT" smtClean="0"/>
              <a:t>%</a:t>
            </a:r>
          </a:p>
        </p:txBody>
      </p:sp>
      <p:sp>
        <p:nvSpPr>
          <p:cNvPr id="20484" name="Segnaposto numero diapositiva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DC6D9DFD-899B-4F31-BCEF-BBA0845410BD}" type="slidenum">
              <a:rPr lang="it-IT" altLang="it-IT"/>
              <a:pPr/>
              <a:t>5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Segnaposto not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21508" name="Segnaposto numero diapositiva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7A36552B-348A-44BC-BC5A-9EB564BDF41E}" type="slidenum">
              <a:rPr lang="it-IT" altLang="it-IT"/>
              <a:pPr/>
              <a:t>12</a:t>
            </a:fld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18B50-7CD5-4A6F-8E71-A53A600A895C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D55D0-855E-47BD-ADF3-8A6857A9D43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86000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EC6D2-FDA3-4F70-9042-BFE4C1066BB2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6134F-C115-4387-B89C-BED386F3D97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695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7BF47-E6AD-4EEB-9E95-63413ECE75F7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5C176-2F5F-498D-8C5E-6533F931E80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80506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9B9D0-727B-4BA3-9FC3-0EBB965B3AD7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39C4B-7CD7-4BB4-889D-32699E1B654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52183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4759-F646-4061-B88A-AE81B435608F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81FC39-E925-4622-9F34-3AE917547A9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46628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A0437-7814-40EB-A79B-C8C395BFEFAA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AFA7E3-E683-4DFF-8CD0-C45AD44AC72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108404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BC0F-822D-484E-B417-0420401F9547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1E97F-3BC2-480E-8FC2-15ABD7D19FE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274165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D4701-A9BA-44E4-ACA7-D3101C6B984B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6FE34-8A36-4088-AD54-E1C4969ABD2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359892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D4BA1-7567-45F0-95C7-C7EF431D59CB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394C8-E829-4D90-AD1B-F1504B47ED4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581933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261A6-3F8F-416B-89BD-C1C23563E43C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3812A-CDB1-4503-8F92-1C4F439B964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20691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27D6D-3788-436F-8064-629719041664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A4EB6-F58F-47C7-8786-0E5D9751127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62232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EE9366-D847-4E5A-8116-7562AB99BE0C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83809-0302-419E-8486-DEE5CDB2B17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143195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EFB9F-2F67-40D4-9145-7EC01655FCD1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EABA1-BBC7-466F-BE1C-91E663B5916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19977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F3341-CB90-4433-AA02-BC96E0550EE8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B6E97-0BC4-4558-BF4A-4B14CDA7E2C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273943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58575-9CA8-4693-B2B9-F7165EE68CF1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041E9-94D1-44A9-8122-0E34BD299BA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15937997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14E9D-AEE4-4FFD-9429-EF2E586D7AFD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94D53-1C6B-4814-8A55-A6EAB541715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49320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424F1-8308-4D6D-A610-C9F0362C6E03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610EA-1E01-4CC5-B118-5D5B15DACF4F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1490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1D377D-0F7F-4410-8930-A315062272BF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A1CCA-87B3-40D5-9F4B-683EFFB077E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90535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35DD8-A8EE-412D-B995-D39397AA73D0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74F3F-F9BE-417D-8345-00D41BA986A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37699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40974-5638-4F2E-A543-32FF99D75D90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A83DF-623A-4617-968C-1655261EE70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8877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C906E-EFEE-4D13-8A15-BCB9A78235E1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FFFCC-FCA0-4457-9ABE-06CA478F2C8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3767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5F5819-5A03-43DB-9CC7-7628F3296006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F4452-CC7C-44FA-8DB9-E43D7678A68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1185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FD50C24-FCB8-45A2-9C39-499A5B68F6B1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AFC0B91-28E2-4B0C-A3D9-09846AE13D5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egnaposto titolo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2051" name="Segnaposto testo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6D6167-B34F-4322-841E-0E482D624A06}" type="datetime1">
              <a:rPr lang="it-IT"/>
              <a:pPr>
                <a:defRPr/>
              </a:pPr>
              <a:t>12/05/2025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27E815-4568-4FB8-A90A-36D2AF11AF4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png"/><Relationship Id="rId5" Type="http://schemas.openxmlformats.org/officeDocument/2006/relationships/image" Target="../media/image8.png"/><Relationship Id="rId4" Type="http://schemas.openxmlformats.org/officeDocument/2006/relationships/oleObject" Target="../embeddings/Grafico_di_Microsoft_Excel5.xls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oleObject" Target="../embeddings/Grafico_di_Microsoft_Excel6.xls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oleObject" Target="../embeddings/Grafico_di_Microsoft_Excel1.xls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notesSlide" Target="../notesSlides/notesSlide1.xml"/><Relationship Id="rId7" Type="http://schemas.openxmlformats.org/officeDocument/2006/relationships/chart" Target="../charts/chart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png"/><Relationship Id="rId5" Type="http://schemas.openxmlformats.org/officeDocument/2006/relationships/oleObject" Target="../embeddings/Grafico_di_Microsoft_Excel2.xls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png"/><Relationship Id="rId5" Type="http://schemas.openxmlformats.org/officeDocument/2006/relationships/oleObject" Target="../embeddings/Grafico_di_Microsoft_Excel3.xls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png"/><Relationship Id="rId5" Type="http://schemas.openxmlformats.org/officeDocument/2006/relationships/image" Target="../media/image7.png"/><Relationship Id="rId4" Type="http://schemas.openxmlformats.org/officeDocument/2006/relationships/oleObject" Target="../embeddings/Grafico_di_Microsoft_Excel4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4213" y="1052513"/>
            <a:ext cx="7772400" cy="2016125"/>
          </a:xfrm>
          <a:solidFill>
            <a:srgbClr val="CCECFF"/>
          </a:solidFill>
          <a:ln>
            <a:solidFill>
              <a:schemeClr val="accent1">
                <a:shade val="15000"/>
              </a:schemeClr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>
                <a:solidFill>
                  <a:srgbClr val="3399FF"/>
                </a:solidFill>
              </a:rPr>
              <a:t>Progetto di Bilancio d’esercizio</a:t>
            </a:r>
            <a:br>
              <a:rPr lang="it-IT" b="1" dirty="0">
                <a:solidFill>
                  <a:srgbClr val="3399FF"/>
                </a:solidFill>
              </a:rPr>
            </a:br>
            <a:r>
              <a:rPr lang="it-IT" b="1" dirty="0">
                <a:solidFill>
                  <a:srgbClr val="3399FF"/>
                </a:solidFill>
              </a:rPr>
              <a:t/>
            </a:r>
            <a:br>
              <a:rPr lang="it-IT" b="1" dirty="0">
                <a:solidFill>
                  <a:srgbClr val="3399FF"/>
                </a:solidFill>
              </a:rPr>
            </a:br>
            <a:r>
              <a:rPr lang="it-IT" b="1" dirty="0">
                <a:solidFill>
                  <a:srgbClr val="3399FF"/>
                </a:solidFill>
              </a:rPr>
              <a:t>2024</a:t>
            </a:r>
            <a:endParaRPr lang="it-IT" dirty="0">
              <a:solidFill>
                <a:srgbClr val="3399FF"/>
              </a:solidFill>
            </a:endParaRPr>
          </a:p>
        </p:txBody>
      </p:sp>
      <p:sp>
        <p:nvSpPr>
          <p:cNvPr id="3076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5C62F48F-C3CD-4316-8F0F-168D883F4872}" type="slidenum">
              <a:rPr lang="it-IT" altLang="it-IT" sz="1200">
                <a:solidFill>
                  <a:srgbClr val="898989"/>
                </a:solidFill>
              </a:rPr>
              <a:pPr/>
              <a:t>1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sp>
        <p:nvSpPr>
          <p:cNvPr id="3077" name="AutoShape 2" descr="Grafico illustrazione di stock. Illustrazione di tipo - 50244435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it-IT" altLang="it-IT"/>
          </a:p>
        </p:txBody>
      </p:sp>
      <p:pic>
        <p:nvPicPr>
          <p:cNvPr id="3078" name="Immagin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188" y="3562350"/>
            <a:ext cx="2838450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 noChangeArrowheads="1"/>
          </p:cNvSpPr>
          <p:nvPr>
            <p:ph type="title"/>
          </p:nvPr>
        </p:nvSpPr>
        <p:spPr>
          <a:xfrm>
            <a:off x="576263" y="865188"/>
            <a:ext cx="7775575" cy="868362"/>
          </a:xfrm>
          <a:solidFill>
            <a:srgbClr val="66CCFF"/>
          </a:solidFill>
        </p:spPr>
        <p:txBody>
          <a:bodyPr/>
          <a:lstStyle/>
          <a:p>
            <a:pPr eaLnBrk="1" hangingPunct="1"/>
            <a:r>
              <a:rPr lang="it-IT" altLang="it-IT" sz="2800" b="1" smtClean="0"/>
              <a:t>GLI AMMORTAMENTI E GLI ACCANTONAMENTI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647700" y="2051050"/>
          <a:ext cx="7704138" cy="3671888"/>
        </p:xfrm>
        <a:graphic>
          <a:graphicData uri="http://schemas.openxmlformats.org/drawingml/2006/table">
            <a:tbl>
              <a:tblPr/>
              <a:tblGrid>
                <a:gridCol w="3255843"/>
                <a:gridCol w="1644200"/>
                <a:gridCol w="1644200"/>
                <a:gridCol w="1159895"/>
              </a:tblGrid>
              <a:tr h="54582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Ammortamenti e accantonamenti</a:t>
                      </a:r>
                      <a:endParaRPr lang="it-IT" sz="16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2023</a:t>
                      </a: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2024</a:t>
                      </a: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Diff</a:t>
                      </a:r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.</a:t>
                      </a: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  <a:tr h="5210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Immob</a:t>
                      </a:r>
                      <a:r>
                        <a:rPr lang="it-IT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. immateriali</a:t>
                      </a:r>
                      <a:endParaRPr lang="it-IT" sz="16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19.527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15.994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-3.533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0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1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Immob. materiali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1.299.783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1.278.270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-21.513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0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1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svalutazione crediti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3.091.336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2.520.680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-570.656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0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fondi rischi e oneri</a:t>
                      </a:r>
                      <a:endParaRPr lang="it-IT" sz="16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161.026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146.948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-14.078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01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Accantonamento</a:t>
                      </a:r>
                      <a:r>
                        <a:rPr lang="it-IT" sz="1600" b="1" i="1" u="none" strike="noStrike" baseline="0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 </a:t>
                      </a:r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Interventi economici</a:t>
                      </a: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0 </a:t>
                      </a: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1.650.000</a:t>
                      </a: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1.650.000</a:t>
                      </a: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1011"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TOTALE</a:t>
                      </a: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4.571.672</a:t>
                      </a:r>
                      <a:endParaRPr lang="it-IT" sz="16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5.611.892</a:t>
                      </a:r>
                      <a:endParaRPr lang="it-IT" sz="16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1.040.220</a:t>
                      </a:r>
                      <a:endParaRPr lang="it-IT" sz="16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sp>
        <p:nvSpPr>
          <p:cNvPr id="12333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B2491DC-BD9F-4ED9-AF88-D116398D8487}" type="slidenum">
              <a:rPr lang="it-IT" altLang="it-IT" sz="1200">
                <a:solidFill>
                  <a:srgbClr val="898989"/>
                </a:solidFill>
              </a:rPr>
              <a:pPr/>
              <a:t>10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pic>
        <p:nvPicPr>
          <p:cNvPr id="123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3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olo 1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301037" cy="1143000"/>
          </a:xfrm>
          <a:solidFill>
            <a:srgbClr val="66CCFF"/>
          </a:solidFill>
        </p:spPr>
        <p:txBody>
          <a:bodyPr/>
          <a:lstStyle/>
          <a:p>
            <a:pPr algn="l" eaLnBrk="1" hangingPunct="1"/>
            <a:r>
              <a:rPr lang="it-IT" altLang="it-IT" sz="2800" b="1" smtClean="0"/>
              <a:t>   LA GESTIONE FINANZIARIA E STRAORDINARIA</a:t>
            </a:r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</p:nvPr>
        </p:nvGraphicFramePr>
        <p:xfrm>
          <a:off x="468313" y="1557338"/>
          <a:ext cx="8280400" cy="4478337"/>
        </p:xfrm>
        <a:graphic>
          <a:graphicData uri="http://schemas.openxmlformats.org/drawingml/2006/table">
            <a:tbl>
              <a:tblPr/>
              <a:tblGrid>
                <a:gridCol w="3388399"/>
                <a:gridCol w="1715377"/>
                <a:gridCol w="1715377"/>
                <a:gridCol w="1461247"/>
              </a:tblGrid>
              <a:tr h="61844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GESTIONE FINANZIARIA</a:t>
                      </a:r>
                    </a:p>
                  </a:txBody>
                  <a:tcPr marL="9524" marR="9524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2023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2024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Diff</a:t>
                      </a:r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.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1413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Proventi finanziari</a:t>
                      </a:r>
                      <a:endParaRPr lang="it-IT" sz="16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697.409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674.950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-22.459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13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Oneri finanziari</a:t>
                      </a:r>
                      <a:endParaRPr lang="it-IT" sz="16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0 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0 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44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Risultato gestione finanziaria</a:t>
                      </a:r>
                    </a:p>
                  </a:txBody>
                  <a:tcPr marL="9524" marR="9524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697.409</a:t>
                      </a:r>
                      <a:endParaRPr lang="it-IT" sz="1600" b="1" i="1" u="none" strike="noStrike" dirty="0">
                        <a:solidFill>
                          <a:srgbClr val="FFFFFF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89994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674.950</a:t>
                      </a:r>
                      <a:endParaRPr lang="it-IT" sz="1600" b="1" i="1" u="none" strike="noStrike" dirty="0">
                        <a:solidFill>
                          <a:srgbClr val="FFFFFF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89994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-22.459</a:t>
                      </a:r>
                    </a:p>
                  </a:txBody>
                  <a:tcPr marL="10799" marR="89994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61844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GESTIONE STRAORDINARIA</a:t>
                      </a:r>
                    </a:p>
                  </a:txBody>
                  <a:tcPr marL="9524" marR="9524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2023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2024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Diff</a:t>
                      </a:r>
                      <a:r>
                        <a:rPr lang="it-IT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.</a:t>
                      </a:r>
                      <a:endParaRPr lang="it-IT" sz="1600" b="1" i="0" u="none" strike="noStrike" dirty="0">
                        <a:solidFill>
                          <a:schemeClr val="bg1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31413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Proventi straordinari</a:t>
                      </a:r>
                      <a:endParaRPr lang="it-IT" sz="16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6.914.431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3.065.378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-3.849.053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13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Oneri straordinari</a:t>
                      </a:r>
                      <a:endParaRPr lang="it-IT" sz="16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216.330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1.099.924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883.594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35998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8447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Risultato gestione straordinaria</a:t>
                      </a:r>
                    </a:p>
                  </a:txBody>
                  <a:tcPr marL="9524" marR="9524" marT="952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6.698.100</a:t>
                      </a:r>
                      <a:endParaRPr lang="it-IT" sz="1600" b="1" i="1" u="none" strike="noStrike" dirty="0">
                        <a:solidFill>
                          <a:srgbClr val="FFFFFF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89994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1.965.454</a:t>
                      </a:r>
                      <a:endParaRPr lang="it-IT" sz="1600" b="1" i="1" u="none" strike="noStrike" dirty="0">
                        <a:solidFill>
                          <a:srgbClr val="FFFFFF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0799" marR="89994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-4.732.646</a:t>
                      </a:r>
                    </a:p>
                  </a:txBody>
                  <a:tcPr marL="10799" marR="89994" marT="1079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96332"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55361">
                <a:tc gridSpan="4"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I Proventi straordinari derivano dalla restituzione, da parte dello Stato, dei versamenti 2018 (€ 548.490,43), da </a:t>
                      </a:r>
                      <a:r>
                        <a:rPr lang="it-IT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riaccertamenti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 del Diritto annuale e da riduzioni di contributi</a:t>
                      </a:r>
                    </a:p>
                  </a:txBody>
                  <a:tcPr marL="9524" marR="9524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96332">
                <a:tc gridSpan="4"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Gli Oneri straordinari prevalentemente da </a:t>
                      </a:r>
                      <a:r>
                        <a:rPr lang="it-IT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riaccertamenti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 del Diritto annuale e da sopravvenienze passive</a:t>
                      </a:r>
                    </a:p>
                  </a:txBody>
                  <a:tcPr marL="9524" marR="9524" marT="95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368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61E70079-1081-4AFC-ADBE-B3B9F228CD5E}" type="slidenum">
              <a:rPr lang="it-IT" altLang="it-IT" sz="1200">
                <a:solidFill>
                  <a:srgbClr val="898989"/>
                </a:solidFill>
              </a:rPr>
              <a:pPr/>
              <a:t>11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pic>
        <p:nvPicPr>
          <p:cNvPr id="1336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7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60363"/>
            <a:ext cx="6997700" cy="836612"/>
          </a:xfrm>
          <a:solidFill>
            <a:srgbClr val="66CCFF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1800" b="1" dirty="0">
                <a:latin typeface="+mn-lt"/>
              </a:rPr>
              <a:t>CONFRONTO TRA DISAVANZO A PREVENTIVO E DISAVANZO D’ESERCIZIO A CONSUNTIVO</a:t>
            </a:r>
            <a:r>
              <a:rPr lang="it-IT" sz="1600" b="1" dirty="0">
                <a:latin typeface="+mn-lt"/>
              </a:rPr>
              <a:t/>
            </a:r>
            <a:br>
              <a:rPr lang="it-IT" sz="1600" b="1" dirty="0">
                <a:latin typeface="+mn-lt"/>
              </a:rPr>
            </a:br>
            <a:endParaRPr lang="it-IT" sz="1600" b="1" dirty="0">
              <a:latin typeface="+mn-lt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/>
        </p:nvGraphicFramePr>
        <p:xfrm>
          <a:off x="466725" y="1341438"/>
          <a:ext cx="8513763" cy="5327650"/>
        </p:xfrm>
        <a:graphic>
          <a:graphicData uri="http://schemas.openxmlformats.org/drawingml/2006/table">
            <a:tbl>
              <a:tblPr/>
              <a:tblGrid>
                <a:gridCol w="3443075"/>
                <a:gridCol w="769514"/>
                <a:gridCol w="157849"/>
                <a:gridCol w="759647"/>
                <a:gridCol w="719979"/>
                <a:gridCol w="2663698"/>
              </a:tblGrid>
              <a:tr h="230669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Disavanzo </a:t>
                      </a: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d'esercizio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8038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Disavanzo a consuntivo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-1.350.808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800" dirty="0"/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06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Disavanzo previsto in fase di aggiornamento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-6.038.649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204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Minor disavanzo rispetto aggiornamento del Preventivo annuale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4.687.841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03821">
                <a:tc gridSpan="6">
                  <a:txBody>
                    <a:bodyPr/>
                    <a:lstStyle/>
                    <a:p>
                      <a:pPr algn="ct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Formazione del disavanzo (rispetto all’aggiornamento)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06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Minor disavanzo di parte corrente (A)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3.032.856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18894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 cui: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</a:tr>
              <a:tr h="188949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MAGGIORI PROVENTI(A1)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575.093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0669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Diritto annuale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146.355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0669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Diritti di segreteria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127.356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0669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Altri proventi ist.li e comm.li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301.382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88949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MINORI ONERI (A2)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-2.457.763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0669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Minori Oneri Personale (A2.1)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-472.625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</a:tr>
              <a:tr h="230669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Minori Oneri funzionamento (A2.2)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-637.131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</a:tr>
              <a:tr h="230669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Minori Oneri per Interventi promozionali (A2.3)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-2.831.090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</a:tr>
              <a:tr h="230669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Maggiori accantonamenti (A2.4)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1.483.083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</a:tr>
              <a:tr h="203142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Arrotondamenti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0" fontAlgn="ctr"/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ECFF"/>
                    </a:solidFill>
                  </a:tcPr>
                </a:tc>
              </a:tr>
              <a:tr h="2306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Risultato gestione finanziaria (B) 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28.043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30669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Risultato gestione straordinaria (C) 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1.631.519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37204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Rettifiche di valore attività finanziarie (svalutazioni partecipazioni) (D) (T</a:t>
                      </a:r>
                      <a:r>
                        <a:rPr lang="it-IT" sz="1200" b="1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i)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-4.578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30669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Arrotondamenti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+1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230669"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TOTALE MINOR DISAVANZO</a:t>
                      </a:r>
                    </a:p>
                  </a:txBody>
                  <a:tcPr marL="6075" marR="6075" marT="607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4.687.841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075" marR="6075" marT="6074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pic>
        <p:nvPicPr>
          <p:cNvPr id="1447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863600"/>
          </a:xfrm>
          <a:solidFill>
            <a:srgbClr val="66CCFF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1600" b="1" dirty="0">
                <a:latin typeface="+mn-lt"/>
              </a:rPr>
              <a:t/>
            </a:r>
            <a:br>
              <a:rPr lang="it-IT" sz="1600" b="1" dirty="0">
                <a:latin typeface="+mn-lt"/>
              </a:rPr>
            </a:br>
            <a:r>
              <a:rPr lang="it-IT" sz="1800" b="1" dirty="0">
                <a:latin typeface="+mn-lt"/>
              </a:rPr>
              <a:t>IL RISULTATO D’ESERCIZIO E IL FONDO CASSA DAL 2015</a:t>
            </a:r>
            <a:br>
              <a:rPr lang="it-IT" sz="1800" b="1" dirty="0">
                <a:latin typeface="+mn-lt"/>
              </a:rPr>
            </a:br>
            <a:r>
              <a:rPr lang="it-IT" sz="3100" b="1" dirty="0">
                <a:latin typeface="+mn-lt"/>
              </a:rPr>
              <a:t>LE VARIAZIONI NEGLI ULTIMI 10 BILANCI</a:t>
            </a:r>
            <a:r>
              <a:rPr lang="it-IT" sz="1800" b="1" dirty="0">
                <a:latin typeface="+mn-lt"/>
              </a:rPr>
              <a:t/>
            </a:r>
            <a:br>
              <a:rPr lang="it-IT" sz="1800" b="1" dirty="0">
                <a:latin typeface="+mn-lt"/>
              </a:rPr>
            </a:br>
            <a:endParaRPr lang="it-IT" sz="1800" b="1" dirty="0">
              <a:latin typeface="+mn-lt"/>
            </a:endParaRPr>
          </a:p>
        </p:txBody>
      </p:sp>
      <p:graphicFrame>
        <p:nvGraphicFramePr>
          <p:cNvPr id="15363" name="Segnaposto contenuto 11"/>
          <p:cNvGraphicFramePr>
            <a:graphicFrameLocks noGrp="1"/>
          </p:cNvGraphicFramePr>
          <p:nvPr>
            <p:ph idx="1"/>
          </p:nvPr>
        </p:nvGraphicFramePr>
        <p:xfrm>
          <a:off x="417513" y="1506538"/>
          <a:ext cx="8382000" cy="485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Chart" r:id="rId4" imgW="8388823" imgH="4858933" progId="Excel.Chart.8">
                  <p:embed/>
                </p:oleObj>
              </mc:Choice>
              <mc:Fallback>
                <p:oleObj name="Chart" r:id="rId4" imgW="8388823" imgH="4858933" progId="Excel.Chart.8">
                  <p:embed/>
                  <p:pic>
                    <p:nvPicPr>
                      <p:cNvPr id="0" name="Segnaposto contenuto 11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3" y="1506538"/>
                        <a:ext cx="8382000" cy="4852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  <a:solidFill>
            <a:srgbClr val="66CCFF"/>
          </a:solidFill>
        </p:spPr>
        <p:txBody>
          <a:bodyPr/>
          <a:lstStyle/>
          <a:p>
            <a:pPr eaLnBrk="1" hangingPunct="1"/>
            <a:r>
              <a:rPr lang="it-IT" altLang="it-IT" sz="2800" b="1" smtClean="0"/>
              <a:t>LE IMMOBILIZZAZIONI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sz="half" idx="1"/>
          </p:nvPr>
        </p:nvGraphicFramePr>
        <p:xfrm>
          <a:off x="457200" y="1268413"/>
          <a:ext cx="4038600" cy="4752975"/>
        </p:xfrm>
        <a:graphic>
          <a:graphicData uri="http://schemas.openxmlformats.org/drawingml/2006/table">
            <a:tbl>
              <a:tblPr/>
              <a:tblGrid>
                <a:gridCol w="1738536"/>
                <a:gridCol w="792088"/>
                <a:gridCol w="792088"/>
                <a:gridCol w="715887"/>
              </a:tblGrid>
              <a:tr h="23708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ATTIVO</a:t>
                      </a:r>
                    </a:p>
                  </a:txBody>
                  <a:tcPr marL="6599" marR="6599" marT="66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2023</a:t>
                      </a:r>
                    </a:p>
                  </a:txBody>
                  <a:tcPr marL="6599" marR="6599" marT="66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2024</a:t>
                      </a:r>
                    </a:p>
                  </a:txBody>
                  <a:tcPr marL="6599" marR="6599" marT="66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Diff</a:t>
                      </a:r>
                      <a:r>
                        <a:rPr lang="it-IT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.</a:t>
                      </a:r>
                    </a:p>
                  </a:txBody>
                  <a:tcPr marL="6599" marR="6599" marT="66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3708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IMMOBILIZZAZIONI</a:t>
                      </a:r>
                      <a:r>
                        <a:rPr lang="it-IT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 </a:t>
                      </a:r>
                    </a:p>
                  </a:txBody>
                  <a:tcPr marL="118782" marR="6599" marT="66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 </a:t>
                      </a:r>
                    </a:p>
                  </a:txBody>
                  <a:tcPr marL="6599" marR="6599" marT="66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 </a:t>
                      </a:r>
                    </a:p>
                  </a:txBody>
                  <a:tcPr marL="6599" marR="6599" marT="6600" marB="0" anchor="ctr">
                    <a:lnL>
                      <a:noFill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 Immateriali</a:t>
                      </a:r>
                    </a:p>
                  </a:txBody>
                  <a:tcPr marL="296956" marR="6599" marT="660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6599" marR="6599" marT="66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6599" marR="6599" marT="660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6599" marR="6599" marT="6600" marB="0" anchor="ctr">
                    <a:lnL>
                      <a:noFill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Licenze d' uso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25.097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14.211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-10.886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Altre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10.238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25.050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14.812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Manutenzioni su beni di terzi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1.556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1.245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-311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Totale Imm.ni Immateriali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36.891</a:t>
                      </a:r>
                      <a:endParaRPr lang="it-IT" sz="1100" b="1" i="1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40.506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3.615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4837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Materiali</a:t>
                      </a: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 </a:t>
                      </a:r>
                    </a:p>
                  </a:txBody>
                  <a:tcPr marL="7200" marR="72000" marT="72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 </a:t>
                      </a:r>
                    </a:p>
                  </a:txBody>
                  <a:tcPr marL="7200" marR="72000" marT="72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 </a:t>
                      </a:r>
                    </a:p>
                  </a:txBody>
                  <a:tcPr marL="7200" marR="72000" marT="7201" marB="0" anchor="ctr">
                    <a:lnL>
                      <a:noFill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Immobili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16.083.534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14.866.750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-1.216.784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Attrezzature  non informatiche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11.693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19.203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7.510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Attrezzature informatiche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68.851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74.138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5.287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Arredi e mobili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120.092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108.226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-11.866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Autoveicoli e motoveicoli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38.312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38.312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Totale Imm.ni Materiali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16.284.170</a:t>
                      </a:r>
                      <a:endParaRPr lang="it-IT" sz="1100" b="1" i="1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15.106.629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-1.177.541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Finanziarie</a:t>
                      </a: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 </a:t>
                      </a:r>
                    </a:p>
                  </a:txBody>
                  <a:tcPr marL="7200" marR="72000" marT="7201" marB="0" anchor="ctr">
                    <a:lnL>
                      <a:noFill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65F91"/>
                    </a:solidFill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Partecipazioni e quote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43.731.792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44.368.596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636.804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Prestiti ed anticipazioni attive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1.108.941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1.185.481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76.540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Totale Imm.ni Finanziarie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44.840.732</a:t>
                      </a:r>
                      <a:endParaRPr lang="it-IT" sz="1100" b="1" i="1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45.554.076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713.344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Arial"/>
                        </a:rPr>
                        <a:t>Arrotondamenti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18000" marR="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1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0 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1" u="none" strike="noStrike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1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1</a:t>
                      </a: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084">
                <a:tc>
                  <a:txBody>
                    <a:bodyPr/>
                    <a:lstStyle/>
                    <a:p>
                      <a:pPr algn="r" fontAlgn="ctr"/>
                      <a:r>
                        <a:rPr lang="it-IT" sz="10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</a:rPr>
                        <a:t>TOTALE IMM.NI</a:t>
                      </a:r>
                    </a:p>
                  </a:txBody>
                  <a:tcPr marL="180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61.161.793</a:t>
                      </a:r>
                      <a:endParaRPr lang="it-IT" sz="1100" b="1" i="1" u="none" strike="noStrike" dirty="0">
                        <a:solidFill>
                          <a:srgbClr val="FFFFFF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60.701.212</a:t>
                      </a:r>
                      <a:endParaRPr lang="it-IT" sz="1100" b="1" i="1" u="none" strike="noStrike" dirty="0">
                        <a:solidFill>
                          <a:srgbClr val="FFFFFF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solidFill>
                            <a:srgbClr val="FFFFFF"/>
                          </a:solidFill>
                          <a:effectLst/>
                          <a:latin typeface="Garamond" pitchFamily="18" charset="0"/>
                          <a:cs typeface="Calibri"/>
                        </a:rPr>
                        <a:t>-460.581</a:t>
                      </a:r>
                      <a:endParaRPr lang="it-IT" sz="1100" b="1" i="1" u="none" strike="noStrike" dirty="0">
                        <a:solidFill>
                          <a:srgbClr val="FFFFFF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7200" marR="72000" marT="7201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6502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F6CBF9C0-7E13-4D6D-92B6-9ED1003B255A}" type="slidenum">
              <a:rPr lang="it-IT" altLang="it-IT" sz="1200">
                <a:solidFill>
                  <a:srgbClr val="898989"/>
                </a:solidFill>
              </a:rPr>
              <a:pPr/>
              <a:t>14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graphicFrame>
        <p:nvGraphicFramePr>
          <p:cNvPr id="16503" name="Segnaposto contenuto 11"/>
          <p:cNvGraphicFramePr>
            <a:graphicFrameLocks noGrp="1"/>
          </p:cNvGraphicFramePr>
          <p:nvPr>
            <p:ph sz="half" idx="2"/>
          </p:nvPr>
        </p:nvGraphicFramePr>
        <p:xfrm>
          <a:off x="4665663" y="1217613"/>
          <a:ext cx="4140200" cy="485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06" name="Grafico" r:id="rId4" imgW="4145639" imgH="4865030" progId="Excel.Chart.8">
                  <p:embed/>
                </p:oleObj>
              </mc:Choice>
              <mc:Fallback>
                <p:oleObj name="Grafico" r:id="rId4" imgW="4145639" imgH="4865030" progId="Excel.Chart.8">
                  <p:embed/>
                  <p:pic>
                    <p:nvPicPr>
                      <p:cNvPr id="0" name="Segnaposto contenuto 11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3" y="1217613"/>
                        <a:ext cx="4140200" cy="485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50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36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50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4213" y="274638"/>
            <a:ext cx="7920037" cy="633412"/>
          </a:xfrm>
          <a:solidFill>
            <a:srgbClr val="66CCFF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/>
              <a:t>MARGINI E INDICI </a:t>
            </a:r>
          </a:p>
        </p:txBody>
      </p:sp>
      <p:sp>
        <p:nvSpPr>
          <p:cNvPr id="17411" name="Segnaposto numero diapositiv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9DADD573-7A13-4FB6-9C77-CDB51BE443D6}" type="slidenum">
              <a:rPr lang="it-IT" altLang="it-IT" sz="1200">
                <a:solidFill>
                  <a:srgbClr val="898989"/>
                </a:solidFill>
              </a:rPr>
              <a:pPr/>
              <a:t>15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graphicFrame>
        <p:nvGraphicFramePr>
          <p:cNvPr id="12" name="Segnaposto contenuto 11"/>
          <p:cNvGraphicFramePr>
            <a:graphicFrameLocks noGrp="1"/>
          </p:cNvGraphicFramePr>
          <p:nvPr>
            <p:ph idx="1"/>
          </p:nvPr>
        </p:nvGraphicFramePr>
        <p:xfrm>
          <a:off x="684213" y="1052513"/>
          <a:ext cx="7920037" cy="5073650"/>
        </p:xfrm>
        <a:graphic>
          <a:graphicData uri="http://schemas.openxmlformats.org/drawingml/2006/table">
            <a:tbl>
              <a:tblPr/>
              <a:tblGrid>
                <a:gridCol w="5158213"/>
                <a:gridCol w="1380912"/>
                <a:gridCol w="1380912"/>
              </a:tblGrid>
              <a:tr h="2384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MARGINE DI STRUTTURA</a:t>
                      </a:r>
                    </a:p>
                  </a:txBody>
                  <a:tcPr marL="8506" marR="8506" marT="85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2024</a:t>
                      </a:r>
                    </a:p>
                  </a:txBody>
                  <a:tcPr marL="8506" marR="8506" marT="85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2023</a:t>
                      </a:r>
                    </a:p>
                  </a:txBody>
                  <a:tcPr marL="8506" marR="8506" marT="8507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Avanzi patrimonializzati (incluso Utile/Perdita)</a:t>
                      </a: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83.719.525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85.070.332   </a:t>
                      </a: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+Passivo consolidato</a:t>
                      </a:r>
                    </a:p>
                  </a:txBody>
                  <a:tcPr marL="8506" marR="8506" marT="85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5.429.697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 5.729.916   </a:t>
                      </a: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-Attivo fisso (Totale Immobilizzazioni)</a:t>
                      </a:r>
                    </a:p>
                  </a:txBody>
                  <a:tcPr marL="8506" marR="8506" marT="85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60.701.212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61.161.793   </a:t>
                      </a: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96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Margine di struttura</a:t>
                      </a:r>
                      <a:endParaRPr lang="it-IT" sz="13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29.082.038</a:t>
                      </a:r>
                      <a:endParaRPr lang="it-IT" sz="13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29.638.455</a:t>
                      </a: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47961">
                <a:tc>
                  <a:txBody>
                    <a:bodyPr/>
                    <a:lstStyle/>
                    <a:p>
                      <a:pPr algn="l" fontAlgn="b"/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MARGINE DI TESORERIA</a:t>
                      </a:r>
                    </a:p>
                  </a:txBody>
                  <a:tcPr marL="8506" marR="8506" marT="85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2024</a:t>
                      </a: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2023</a:t>
                      </a: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Liquidità immediata (Disponibilità liquide)</a:t>
                      </a: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38.330.317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38.742.106</a:t>
                      </a: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+ Liquidità differita (Crediti a breve)</a:t>
                      </a:r>
                    </a:p>
                  </a:txBody>
                  <a:tcPr marL="8506" marR="8506" marT="85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2.402.331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2.264.624</a:t>
                      </a: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b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- Passività correnti (Debiti di funzionamento)</a:t>
                      </a:r>
                    </a:p>
                  </a:txBody>
                  <a:tcPr marL="8506" marR="8506" marT="85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-11.615.430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-10.679.740</a:t>
                      </a: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96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Margine di tesoreria</a:t>
                      </a:r>
                      <a:endParaRPr lang="it-IT" sz="1300" b="1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29.117.218</a:t>
                      </a:r>
                      <a:endParaRPr lang="it-IT" sz="13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30.326.990</a:t>
                      </a: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47961">
                <a:tc>
                  <a:txBody>
                    <a:bodyPr/>
                    <a:lstStyle/>
                    <a:p>
                      <a:pPr algn="l" fontAlgn="b"/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INDICE DI STRUTTURA PRIMARIO</a:t>
                      </a:r>
                      <a:endParaRPr lang="it-IT" sz="1300" b="1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2024</a:t>
                      </a:r>
                      <a:endParaRPr lang="it-IT" sz="13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2023</a:t>
                      </a:r>
                      <a:endParaRPr lang="it-IT" sz="13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A) PN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83.898.836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85.246.643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B) IMMOBILIZZAZIONI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60.701.212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61.161.793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96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INDICE DI STRUTTURA PRIMARIO (A/B)</a:t>
                      </a:r>
                      <a:endParaRPr lang="it-IT" sz="1300" b="1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138,22%</a:t>
                      </a:r>
                      <a:endParaRPr lang="it-IT" sz="13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139,38%</a:t>
                      </a:r>
                      <a:endParaRPr lang="it-IT" sz="13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247961">
                <a:tc>
                  <a:txBody>
                    <a:bodyPr/>
                    <a:lstStyle/>
                    <a:p>
                      <a:pPr algn="just" fontAlgn="ctr"/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INDICE DI LIQUIDITA' IMMEDIATA</a:t>
                      </a:r>
                      <a:endParaRPr lang="it-IT" sz="1300" b="1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2024</a:t>
                      </a:r>
                      <a:endParaRPr lang="it-IT" sz="13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2023</a:t>
                      </a:r>
                      <a:endParaRPr lang="it-IT" sz="13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A) LIQUIDITA' IMMEDIATA (CASSA + RIMANENZE)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38.474.448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38.891.536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842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B) PASSIVITA' CORRENTI (CON I FONDI)</a:t>
                      </a:r>
                      <a:endParaRPr lang="it-IT" sz="13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12.093.952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11.118.994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961">
                <a:tc>
                  <a:txBody>
                    <a:bodyPr/>
                    <a:lstStyle/>
                    <a:p>
                      <a:pPr algn="l" fontAlgn="ctr"/>
                      <a:r>
                        <a:rPr lang="it-IT" sz="1300" b="1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INDICE (A/B)</a:t>
                      </a:r>
                      <a:endParaRPr lang="it-IT" sz="1300" b="1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8506" marR="8506" marT="85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318,15%</a:t>
                      </a:r>
                      <a:endParaRPr lang="it-IT" sz="13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0" marR="7199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349,78%</a:t>
                      </a:r>
                      <a:endParaRPr lang="it-IT" sz="13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7199" marR="89990" marT="720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pic>
        <p:nvPicPr>
          <p:cNvPr id="174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8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49275"/>
            <a:ext cx="7497762" cy="5032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1600" b="1" dirty="0">
                <a:latin typeface="+mn-lt"/>
              </a:rPr>
              <a:t/>
            </a:r>
            <a:br>
              <a:rPr lang="it-IT" sz="1600" b="1" dirty="0">
                <a:latin typeface="+mn-lt"/>
              </a:rPr>
            </a:br>
            <a:r>
              <a:rPr lang="it-IT" sz="1800" b="1" dirty="0">
                <a:latin typeface="+mn-lt"/>
              </a:rPr>
              <a:t>IL RISULTATIO D’ESERCIZIO </a:t>
            </a:r>
            <a:br>
              <a:rPr lang="it-IT" sz="1800" b="1" dirty="0">
                <a:latin typeface="+mn-lt"/>
              </a:rPr>
            </a:br>
            <a:r>
              <a:rPr lang="it-IT" sz="1800" b="1" dirty="0">
                <a:latin typeface="+mn-lt"/>
              </a:rPr>
              <a:t>IL CONFRONTO DEGLI ULTIMI 7 BILANCI</a:t>
            </a:r>
            <a:br>
              <a:rPr lang="it-IT" sz="1800" b="1" dirty="0">
                <a:latin typeface="+mn-lt"/>
              </a:rPr>
            </a:br>
            <a:endParaRPr lang="it-IT" sz="1800" b="1" dirty="0">
              <a:latin typeface="+mn-lt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822411" y="1501448"/>
          <a:ext cx="7499178" cy="4697332"/>
        </p:xfrm>
        <a:graphic>
          <a:graphicData uri="http://schemas.openxmlformats.org/drawingml/2006/table">
            <a:tbl>
              <a:tblPr/>
              <a:tblGrid>
                <a:gridCol w="2142967"/>
                <a:gridCol w="765173"/>
                <a:gridCol w="765173"/>
                <a:gridCol w="765173"/>
                <a:gridCol w="765173"/>
                <a:gridCol w="765173"/>
                <a:gridCol w="765173"/>
                <a:gridCol w="765173"/>
              </a:tblGrid>
              <a:tr h="731591"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 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Anno 2018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Anno 2019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Anno 2020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Anno 2021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Anno 2022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Anno 2023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Anno 2024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  <a:tr h="406033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Proventi correnti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18.348.751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17.599.359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17.151.909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18.400.154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17.690.573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19.031.504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18.367.859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406033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Oneri correnti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18.930.946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19.222.353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20.335.276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19.612.228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19.769.290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21.528.401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22.354.493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509186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Risultato della gestione corrente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-582.195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-1.622.994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-3.183.368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-1.212.074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-2.078.717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-2.496.897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-3.986.634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  <a:tr h="63208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Risultato della gestione finanziaria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649.375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758.715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1.746.169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297.900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522.327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697.409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674.950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50918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Risultato gestione straordinaria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485.434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439.332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115.968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963.941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2.230.605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6.698.100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1.965.454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660438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6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Differenza rettifiche di valore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-6.909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-6.831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-2.456.687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-169.497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-13.361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-86.922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-4.578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  <a:tr h="842779">
                <a:tc>
                  <a:txBody>
                    <a:bodyPr/>
                    <a:lstStyle/>
                    <a:p>
                      <a:pPr algn="just" rtl="0" fontAlgn="ctr"/>
                      <a:r>
                        <a:rPr lang="it-IT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Avanzo/Disavanzo economico d’esercizio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545.705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-431.779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-3.777.918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-119.730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660.854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4.811.690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/>
                        </a:rPr>
                        <a:t>-1.350.808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01038" cy="633412"/>
          </a:xfrm>
          <a:solidFill>
            <a:srgbClr val="66CCFF"/>
          </a:solidFill>
        </p:spPr>
        <p:txBody>
          <a:bodyPr/>
          <a:lstStyle/>
          <a:p>
            <a:pPr eaLnBrk="1" hangingPunct="1"/>
            <a:r>
              <a:rPr lang="it-IT" altLang="it-IT" sz="2800" b="1" smtClean="0"/>
              <a:t>I PROVENTI CORRENTI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sz="half" idx="2"/>
          </p:nvPr>
        </p:nvGraphicFramePr>
        <p:xfrm>
          <a:off x="539750" y="1196975"/>
          <a:ext cx="3600450" cy="4752976"/>
        </p:xfrm>
        <a:graphic>
          <a:graphicData uri="http://schemas.openxmlformats.org/drawingml/2006/table">
            <a:tbl>
              <a:tblPr/>
              <a:tblGrid>
                <a:gridCol w="1506454"/>
                <a:gridCol w="783531"/>
                <a:gridCol w="768400"/>
                <a:gridCol w="542065"/>
              </a:tblGrid>
              <a:tr h="61612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Proventi Correnti</a:t>
                      </a:r>
                      <a:endParaRPr lang="it-IT" sz="1200" b="1" i="0" u="sng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2023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2024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Diff</a:t>
                      </a: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.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  <a:tr h="64913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 Diritto Annuale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12.774.759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12.459.202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Garamond"/>
                        </a:rPr>
                        <a:t>-315.557</a:t>
                      </a: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13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Diritti di Segreteria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5.608.567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5.064.051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Garamond"/>
                        </a:rPr>
                        <a:t>-544.516</a:t>
                      </a: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13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Contributi trasferimenti e altre entrate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374.122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458.559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Garamond"/>
                        </a:rPr>
                        <a:t>84.437</a:t>
                      </a: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13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Proventi da gestione di beni e servizi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315.188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391.345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Garamond"/>
                        </a:rPr>
                        <a:t>76.157</a:t>
                      </a: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13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 Variazione delle rimanenze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-41.133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-5.298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35.835</a:t>
                      </a: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051"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</a:rPr>
                        <a:t>Arrotondamenti</a:t>
                      </a: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1" u="none" strike="noStrike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1 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 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 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913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1" u="sng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Arial"/>
                        </a:rPr>
                        <a:t>TOTALE PROVENTI CORRENTI</a:t>
                      </a:r>
                      <a:endParaRPr lang="it-IT" sz="1100" b="1" i="1" u="sng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19.031.504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18.367.859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solidFill>
                            <a:srgbClr val="000000"/>
                          </a:solidFill>
                          <a:effectLst/>
                          <a:latin typeface="Garamond"/>
                          <a:cs typeface="Calibri"/>
                        </a:rPr>
                        <a:t>-663.645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/>
                      </a:endParaRPr>
                    </a:p>
                  </a:txBody>
                  <a:tcPr marL="6406" marR="6406" marT="6407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sp>
        <p:nvSpPr>
          <p:cNvPr id="5173" name="Segnaposto numero diapositiva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4F72D230-031E-43F0-A579-0EC4DE193A33}" type="slidenum">
              <a:rPr lang="it-IT" altLang="it-IT" sz="1200">
                <a:solidFill>
                  <a:srgbClr val="898989"/>
                </a:solidFill>
              </a:rPr>
              <a:pPr/>
              <a:t>3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graphicFrame>
        <p:nvGraphicFramePr>
          <p:cNvPr id="5174" name="Segnaposto contenuto 7"/>
          <p:cNvGraphicFramePr>
            <a:graphicFrameLocks noGrp="1"/>
          </p:cNvGraphicFramePr>
          <p:nvPr>
            <p:ph sz="quarter" idx="4"/>
          </p:nvPr>
        </p:nvGraphicFramePr>
        <p:xfrm>
          <a:off x="4233863" y="1146175"/>
          <a:ext cx="4575175" cy="485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Chart" r:id="rId4" imgW="4578493" imgH="4865030" progId="Excel.Chart.8">
                  <p:embed/>
                </p:oleObj>
              </mc:Choice>
              <mc:Fallback>
                <p:oleObj name="Chart" r:id="rId4" imgW="4578493" imgH="4865030" progId="Excel.Chart.8">
                  <p:embed/>
                  <p:pic>
                    <p:nvPicPr>
                      <p:cNvPr id="0" name="Segnaposto contenuto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3863" y="1146175"/>
                        <a:ext cx="4575175" cy="485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7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76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91513" cy="1143000"/>
          </a:xfrm>
          <a:solidFill>
            <a:srgbClr val="66CCFF"/>
          </a:solidFill>
        </p:spPr>
        <p:txBody>
          <a:bodyPr/>
          <a:lstStyle/>
          <a:p>
            <a:pPr eaLnBrk="1" hangingPunct="1"/>
            <a:r>
              <a:rPr lang="it-IT" altLang="it-IT" sz="2800" b="1" smtClean="0"/>
              <a:t>IL DIRITTO ANNUALE</a:t>
            </a:r>
          </a:p>
        </p:txBody>
      </p:sp>
      <p:sp>
        <p:nvSpPr>
          <p:cNvPr id="6147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B64D9B90-06B7-49B9-BB26-C92869C0B584}" type="slidenum">
              <a:rPr lang="it-IT" altLang="it-IT" sz="1200">
                <a:solidFill>
                  <a:srgbClr val="898989"/>
                </a:solidFill>
              </a:rPr>
              <a:pPr/>
              <a:t>4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graphicFrame>
        <p:nvGraphicFramePr>
          <p:cNvPr id="6148" name="Segnaposto contenuto 6"/>
          <p:cNvGraphicFramePr>
            <a:graphicFrameLocks noGrp="1"/>
          </p:cNvGraphicFramePr>
          <p:nvPr>
            <p:ph sz="half" idx="1"/>
          </p:nvPr>
        </p:nvGraphicFramePr>
        <p:xfrm>
          <a:off x="406400" y="1549400"/>
          <a:ext cx="8393113" cy="337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Chart" r:id="rId5" imgW="8401016" imgH="3377477" progId="Excel.Chart.8">
                  <p:embed/>
                </p:oleObj>
              </mc:Choice>
              <mc:Fallback>
                <p:oleObj name="Chart" r:id="rId5" imgW="8401016" imgH="3377477" progId="Excel.Chart.8">
                  <p:embed/>
                  <p:pic>
                    <p:nvPicPr>
                      <p:cNvPr id="0" name="Segnaposto contenuto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549400"/>
                        <a:ext cx="8393113" cy="3370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Segnaposto contenuto 9"/>
          <p:cNvGraphicFramePr>
            <a:graphicFrameLocks noGrp="1"/>
          </p:cNvGraphicFramePr>
          <p:nvPr>
            <p:ph sz="half" idx="2"/>
          </p:nvPr>
        </p:nvGraphicFramePr>
        <p:xfrm>
          <a:off x="467544" y="3573016"/>
          <a:ext cx="8219256" cy="2553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6150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 noChangeArrowheads="1"/>
          </p:cNvSpPr>
          <p:nvPr>
            <p:ph type="title"/>
          </p:nvPr>
        </p:nvSpPr>
        <p:spPr>
          <a:solidFill>
            <a:srgbClr val="66CCFF"/>
          </a:solidFill>
        </p:spPr>
        <p:txBody>
          <a:bodyPr/>
          <a:lstStyle/>
          <a:p>
            <a:pPr eaLnBrk="1" hangingPunct="1"/>
            <a:r>
              <a:rPr lang="it-IT" altLang="it-IT" sz="2800" b="1" smtClean="0"/>
              <a:t>GLI ONERI CORRENTI</a:t>
            </a:r>
          </a:p>
        </p:txBody>
      </p:sp>
      <p:sp>
        <p:nvSpPr>
          <p:cNvPr id="7171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C9B93AE-D7D8-47B8-9B44-F10ACC923805}" type="slidenum">
              <a:rPr lang="it-IT" altLang="it-IT" sz="1200">
                <a:solidFill>
                  <a:srgbClr val="898989"/>
                </a:solidFill>
              </a:rPr>
              <a:pPr/>
              <a:t>5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sz="half" idx="1"/>
          </p:nvPr>
        </p:nvGraphicFramePr>
        <p:xfrm>
          <a:off x="468313" y="1628775"/>
          <a:ext cx="3671887" cy="43926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28964"/>
                <a:gridCol w="666393"/>
                <a:gridCol w="749696"/>
                <a:gridCol w="626834"/>
              </a:tblGrid>
              <a:tr h="63529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b="1" u="sng" strike="noStrike" dirty="0">
                          <a:effectLst/>
                          <a:latin typeface="Garamond" pitchFamily="18" charset="0"/>
                        </a:rPr>
                        <a:t>Oneri Correnti</a:t>
                      </a:r>
                      <a:endParaRPr lang="it-IT" sz="1200" b="1" i="0" u="sng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Garamond" pitchFamily="18" charset="0"/>
                        </a:rPr>
                        <a:t>2023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Garamond" pitchFamily="18" charset="0"/>
                        </a:rPr>
                        <a:t>2024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 err="1">
                          <a:effectLst/>
                          <a:latin typeface="Garamond" pitchFamily="18" charset="0"/>
                        </a:rPr>
                        <a:t>Diff</a:t>
                      </a:r>
                      <a:r>
                        <a:rPr lang="it-IT" sz="1200" b="1" u="none" strike="noStrike" dirty="0">
                          <a:effectLst/>
                          <a:latin typeface="Garamond" pitchFamily="18" charset="0"/>
                        </a:rPr>
                        <a:t>.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  <a:tr h="63529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i="1" u="none" strike="noStrike" dirty="0">
                          <a:effectLst/>
                          <a:latin typeface="Garamond" pitchFamily="18" charset="0"/>
                        </a:rPr>
                        <a:t>  </a:t>
                      </a:r>
                      <a:r>
                        <a:rPr lang="it-IT" sz="1400" i="1" u="none" strike="noStrike" dirty="0">
                          <a:effectLst/>
                          <a:latin typeface="Garamond" pitchFamily="18" charset="0"/>
                        </a:rPr>
                        <a:t>Personale</a:t>
                      </a:r>
                      <a:endParaRPr lang="it-IT" sz="14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i="0" u="none" strike="noStrike" dirty="0">
                          <a:effectLst/>
                          <a:latin typeface="Garamond" pitchFamily="18" charset="0"/>
                        </a:rPr>
                        <a:t>4.619.239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effectLst/>
                          <a:latin typeface="Garamond" pitchFamily="18" charset="0"/>
                        </a:rPr>
                        <a:t>4.788.622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i="0" u="none" strike="noStrike" dirty="0">
                          <a:effectLst/>
                          <a:latin typeface="Garamond" pitchFamily="18" charset="0"/>
                        </a:rPr>
                        <a:t>169.384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13513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i="1" u="none" strike="noStrike" dirty="0">
                          <a:effectLst/>
                          <a:latin typeface="Garamond" pitchFamily="18" charset="0"/>
                        </a:rPr>
                        <a:t>  </a:t>
                      </a:r>
                      <a:r>
                        <a:rPr lang="it-IT" sz="1600" b="0" i="1" u="none" strike="noStrike" dirty="0">
                          <a:effectLst/>
                          <a:latin typeface="Garamond" pitchFamily="18" charset="0"/>
                        </a:rPr>
                        <a:t>Funzionamento</a:t>
                      </a:r>
                      <a:endParaRPr lang="it-IT" sz="16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i="0" u="none" strike="noStrike" dirty="0">
                          <a:effectLst/>
                          <a:latin typeface="Garamond" pitchFamily="18" charset="0"/>
                        </a:rPr>
                        <a:t>5.372.724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effectLst/>
                          <a:latin typeface="Garamond" pitchFamily="18" charset="0"/>
                        </a:rPr>
                        <a:t>4.810.895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i="0" u="none" strike="noStrike" dirty="0">
                          <a:effectLst/>
                          <a:latin typeface="Garamond" pitchFamily="18" charset="0"/>
                        </a:rPr>
                        <a:t>561.829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0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i="1" u="none" strike="noStrike" dirty="0">
                          <a:effectLst/>
                          <a:latin typeface="Garamond" pitchFamily="18" charset="0"/>
                        </a:rPr>
                        <a:t>  </a:t>
                      </a:r>
                      <a:r>
                        <a:rPr lang="it-IT" sz="1400" b="1" i="1" u="none" strike="noStrike" dirty="0">
                          <a:effectLst/>
                          <a:latin typeface="Garamond" pitchFamily="18" charset="0"/>
                        </a:rPr>
                        <a:t>Interventi economici</a:t>
                      </a:r>
                      <a:endParaRPr lang="it-IT" sz="14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i="0" u="none" strike="noStrike">
                          <a:effectLst/>
                          <a:latin typeface="Garamond" pitchFamily="18" charset="0"/>
                        </a:rPr>
                        <a:t>6.964.767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effectLst/>
                          <a:latin typeface="Garamond" pitchFamily="18" charset="0"/>
                        </a:rPr>
                        <a:t>7.143.084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i="0" u="none" strike="noStrike" dirty="0">
                          <a:effectLst/>
                          <a:latin typeface="Garamond" pitchFamily="18" charset="0"/>
                        </a:rPr>
                        <a:t>178.317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2803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i="1" u="none" strike="noStrike" dirty="0">
                          <a:effectLst/>
                          <a:latin typeface="Garamond" pitchFamily="18" charset="0"/>
                        </a:rPr>
                        <a:t>  </a:t>
                      </a:r>
                      <a:r>
                        <a:rPr lang="it-IT" sz="1400" i="1" u="none" strike="noStrike" dirty="0">
                          <a:effectLst/>
                          <a:latin typeface="Garamond" pitchFamily="18" charset="0"/>
                        </a:rPr>
                        <a:t>Ammortamenti e accantonamenti</a:t>
                      </a:r>
                      <a:endParaRPr lang="it-IT" sz="14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i="0" u="none" strike="noStrike">
                          <a:effectLst/>
                          <a:latin typeface="Garamond" pitchFamily="18" charset="0"/>
                        </a:rPr>
                        <a:t>4.571.672</a:t>
                      </a:r>
                      <a:endParaRPr lang="it-IT" sz="1100" b="1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effectLst/>
                          <a:latin typeface="Garamond" pitchFamily="18" charset="0"/>
                        </a:rPr>
                        <a:t>5.611.892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i="0" u="none" strike="noStrike" dirty="0">
                          <a:effectLst/>
                          <a:latin typeface="Garamond" pitchFamily="18" charset="0"/>
                        </a:rPr>
                        <a:t>1.040.220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5243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b="1" i="1" u="sng" strike="noStrike" dirty="0">
                          <a:effectLst/>
                          <a:latin typeface="Garamond" pitchFamily="18" charset="0"/>
                        </a:rPr>
                        <a:t>TOTALE ONERI CORRENTI</a:t>
                      </a:r>
                      <a:endParaRPr lang="it-IT" sz="1100" b="1" i="1" u="sng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effectLst/>
                          <a:latin typeface="Garamond" pitchFamily="18" charset="0"/>
                        </a:rPr>
                        <a:t>21.528.401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effectLst/>
                          <a:latin typeface="Garamond" pitchFamily="18" charset="0"/>
                        </a:rPr>
                        <a:t>22.354.493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1" u="none" strike="noStrike" dirty="0">
                          <a:effectLst/>
                          <a:latin typeface="Garamond" pitchFamily="18" charset="0"/>
                        </a:rPr>
                        <a:t>826.092</a:t>
                      </a:r>
                      <a:endParaRPr lang="it-IT" sz="11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4" marR="9524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209" name="Segnaposto contenuto 7"/>
          <p:cNvGraphicFramePr>
            <a:graphicFrameLocks noGrp="1"/>
          </p:cNvGraphicFramePr>
          <p:nvPr>
            <p:ph sz="half" idx="2"/>
          </p:nvPr>
        </p:nvGraphicFramePr>
        <p:xfrm>
          <a:off x="4160838" y="1549400"/>
          <a:ext cx="4576762" cy="452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Chart" r:id="rId5" imgW="4584589" imgH="4529721" progId="Excel.Chart.8">
                  <p:embed/>
                </p:oleObj>
              </mc:Choice>
              <mc:Fallback>
                <p:oleObj name="Chart" r:id="rId5" imgW="4584589" imgH="4529721" progId="Excel.Chart.8">
                  <p:embed/>
                  <p:pic>
                    <p:nvPicPr>
                      <p:cNvPr id="0" name="Segnaposto contenuto 7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1549400"/>
                        <a:ext cx="4576762" cy="452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21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ttore 2 5"/>
          <p:cNvCxnSpPr/>
          <p:nvPr/>
        </p:nvCxnSpPr>
        <p:spPr>
          <a:xfrm>
            <a:off x="7454900" y="1844675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umetto: rettangolo con angoli arrotondati 6"/>
          <p:cNvSpPr/>
          <p:nvPr/>
        </p:nvSpPr>
        <p:spPr>
          <a:xfrm>
            <a:off x="7235825" y="1417638"/>
            <a:ext cx="792163" cy="498475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39%</a:t>
            </a:r>
          </a:p>
        </p:txBody>
      </p:sp>
      <p:pic>
        <p:nvPicPr>
          <p:cNvPr id="7213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/>
          <p:cNvSpPr>
            <a:spLocks noGrp="1" noChangeArrowheads="1"/>
          </p:cNvSpPr>
          <p:nvPr>
            <p:ph type="title"/>
          </p:nvPr>
        </p:nvSpPr>
        <p:spPr>
          <a:solidFill>
            <a:srgbClr val="66CCFF"/>
          </a:solidFill>
        </p:spPr>
        <p:txBody>
          <a:bodyPr/>
          <a:lstStyle/>
          <a:p>
            <a:pPr eaLnBrk="1" hangingPunct="1"/>
            <a:r>
              <a:rPr lang="it-IT" altLang="it-IT" sz="2800" b="1" smtClean="0"/>
              <a:t>LE SPESE DI FUNZIONAMENTO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1"/>
          </p:nvPr>
        </p:nvGraphicFramePr>
        <p:xfrm>
          <a:off x="698500" y="1773238"/>
          <a:ext cx="3556000" cy="39592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7200"/>
                <a:gridCol w="609600"/>
                <a:gridCol w="609600"/>
                <a:gridCol w="609600"/>
              </a:tblGrid>
              <a:tr h="56560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Garamond" pitchFamily="18" charset="0"/>
                        </a:rPr>
                        <a:t> Funzionamento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Garamond" pitchFamily="18" charset="0"/>
                        </a:rPr>
                        <a:t>2023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Garamond" pitchFamily="18" charset="0"/>
                        </a:rPr>
                        <a:t>2024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 err="1">
                          <a:effectLst/>
                          <a:latin typeface="Garamond" pitchFamily="18" charset="0"/>
                        </a:rPr>
                        <a:t>Diff</a:t>
                      </a:r>
                      <a:r>
                        <a:rPr lang="it-IT" sz="1200" b="1" u="none" strike="noStrike" dirty="0">
                          <a:effectLst/>
                          <a:latin typeface="Garamond" pitchFamily="18" charset="0"/>
                        </a:rPr>
                        <a:t>.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  <a:tr h="56560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 Prestazioni servizi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1.377.161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1.582.526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205.365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560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 Godimento di beni di terzi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134.354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128.607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-5.747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560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 Oneri diversi di gestione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>
                          <a:effectLst/>
                          <a:latin typeface="Garamond" pitchFamily="18" charset="0"/>
                        </a:rPr>
                        <a:t>2.479.202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1.627.476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u="none" strike="noStrike" dirty="0">
                          <a:solidFill>
                            <a:srgbClr val="00B050"/>
                          </a:solidFill>
                          <a:effectLst/>
                          <a:latin typeface="Garamond" pitchFamily="18" charset="0"/>
                        </a:rPr>
                        <a:t>-851.726</a:t>
                      </a:r>
                      <a:endParaRPr lang="it-IT" sz="1100" b="1" i="0" u="none" strike="noStrike" dirty="0">
                        <a:solidFill>
                          <a:srgbClr val="00B05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560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 Quote associative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>
                          <a:effectLst/>
                          <a:latin typeface="Garamond" pitchFamily="18" charset="0"/>
                        </a:rPr>
                        <a:t>1.014.039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1.116.308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102.270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560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 Organi istituzionali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>
                          <a:effectLst/>
                          <a:latin typeface="Garamond" pitchFamily="18" charset="0"/>
                        </a:rPr>
                        <a:t>367.968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355.978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-11.990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5604">
                <a:tc>
                  <a:txBody>
                    <a:bodyPr/>
                    <a:lstStyle/>
                    <a:p>
                      <a:pPr algn="r" fontAlgn="ctr"/>
                      <a:endParaRPr lang="it-IT" sz="1100" b="1" i="0" u="none" strike="noStrike" dirty="0">
                        <a:effectLst/>
                        <a:latin typeface="Garamond" pitchFamily="18" charset="0"/>
                      </a:endParaRPr>
                    </a:p>
                    <a:p>
                      <a:pPr algn="r" fontAlgn="ctr"/>
                      <a:r>
                        <a:rPr lang="it-IT" sz="1100" b="1" i="0" u="none" strike="noStrike" dirty="0">
                          <a:effectLst/>
                          <a:latin typeface="Garamond" pitchFamily="18" charset="0"/>
                        </a:rPr>
                        <a:t>TOTALE</a:t>
                      </a:r>
                    </a:p>
                    <a:p>
                      <a:pPr algn="r" fontAlgn="ctr"/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effectLst/>
                          <a:latin typeface="Garamond" pitchFamily="18" charset="0"/>
                        </a:rPr>
                        <a:t>5.372.724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effectLst/>
                          <a:latin typeface="Garamond" pitchFamily="18" charset="0"/>
                        </a:rPr>
                        <a:t>4.810.895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effectLst/>
                          <a:latin typeface="Garamond" pitchFamily="18" charset="0"/>
                        </a:rPr>
                        <a:t>561.829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5" marR="9525" marT="952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sp>
        <p:nvSpPr>
          <p:cNvPr id="8237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647E39C0-3782-472A-AFCD-16393B651B42}" type="slidenum">
              <a:rPr lang="it-IT" altLang="it-IT" sz="1200">
                <a:solidFill>
                  <a:srgbClr val="898989"/>
                </a:solidFill>
              </a:rPr>
              <a:pPr/>
              <a:t>6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graphicFrame>
        <p:nvGraphicFramePr>
          <p:cNvPr id="8238" name="Segnaposto contenuto 6"/>
          <p:cNvGraphicFramePr>
            <a:graphicFrameLocks noGrp="1"/>
          </p:cNvGraphicFramePr>
          <p:nvPr>
            <p:ph sz="half" idx="2"/>
          </p:nvPr>
        </p:nvGraphicFramePr>
        <p:xfrm>
          <a:off x="4305300" y="1549400"/>
          <a:ext cx="4432300" cy="4627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Chart" r:id="rId4" imgW="4438273" imgH="4633362" progId="Excel.Chart.8">
                  <p:embed/>
                </p:oleObj>
              </mc:Choice>
              <mc:Fallback>
                <p:oleObj name="Chart" r:id="rId4" imgW="4438273" imgH="4633362" progId="Excel.Chart.8">
                  <p:embed/>
                  <p:pic>
                    <p:nvPicPr>
                      <p:cNvPr id="0" name="Segnaposto contenuto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1549400"/>
                        <a:ext cx="4432300" cy="4627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39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40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 noChangeArrowheads="1"/>
          </p:cNvSpPr>
          <p:nvPr>
            <p:ph type="title"/>
          </p:nvPr>
        </p:nvSpPr>
        <p:spPr>
          <a:solidFill>
            <a:srgbClr val="66CCFF"/>
          </a:solidFill>
        </p:spPr>
        <p:txBody>
          <a:bodyPr/>
          <a:lstStyle/>
          <a:p>
            <a:pPr eaLnBrk="1" hangingPunct="1"/>
            <a:r>
              <a:rPr lang="it-IT" altLang="it-IT" sz="2800" b="1" smtClean="0"/>
              <a:t>LE SPESE DI FUNZIONAMENTO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sz="half" idx="1"/>
          </p:nvPr>
        </p:nvGraphicFramePr>
        <p:xfrm>
          <a:off x="538163" y="2022475"/>
          <a:ext cx="3962400" cy="35718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84721"/>
                <a:gridCol w="579593"/>
                <a:gridCol w="617530"/>
                <a:gridCol w="980556"/>
              </a:tblGrid>
              <a:tr h="5657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u="none" strike="noStrike" dirty="0">
                          <a:effectLst/>
                          <a:latin typeface="Garamond" pitchFamily="18" charset="0"/>
                        </a:rPr>
                        <a:t> QUOTE ASSOCIATIVE</a:t>
                      </a:r>
                      <a:endParaRPr lang="it-IT" sz="1200" b="1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Garamond" pitchFamily="18" charset="0"/>
                        </a:rPr>
                        <a:t>2023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Garamond" pitchFamily="18" charset="0"/>
                        </a:rPr>
                        <a:t>2024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 err="1">
                          <a:effectLst/>
                          <a:latin typeface="Garamond" pitchFamily="18" charset="0"/>
                        </a:rPr>
                        <a:t>Diff</a:t>
                      </a:r>
                      <a:r>
                        <a:rPr lang="it-IT" sz="1200" b="1" u="none" strike="noStrike" dirty="0">
                          <a:effectLst/>
                          <a:latin typeface="Garamond" pitchFamily="18" charset="0"/>
                        </a:rPr>
                        <a:t>.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  <a:tr h="5657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 PARTECIPAZIONE FONDO PEREQUATIVO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327.115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342.606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4.74%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57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 UNIONCAMERE VENETO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362.950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401.371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10,39%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57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 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UNONCAMERE NAZIONALE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277.626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326.064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17.45</a:t>
                      </a:r>
                      <a:r>
                        <a:rPr lang="it-IT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%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578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 CONTRIB. CONSORTILE INFOCAMERE</a:t>
                      </a:r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46.348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u="none" strike="noStrike" dirty="0">
                          <a:effectLst/>
                          <a:latin typeface="Garamond" pitchFamily="18" charset="0"/>
                        </a:rPr>
                        <a:t>46.267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-0,17%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7167">
                <a:tc>
                  <a:txBody>
                    <a:bodyPr/>
                    <a:lstStyle/>
                    <a:p>
                      <a:pPr algn="l" fontAlgn="ctr"/>
                      <a:endParaRPr lang="it-IT" sz="1100" b="0" i="1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65785">
                <a:tc>
                  <a:txBody>
                    <a:bodyPr/>
                    <a:lstStyle/>
                    <a:p>
                      <a:pPr algn="r" fontAlgn="ctr"/>
                      <a:endParaRPr lang="it-IT" sz="1100" b="1" i="0" u="none" strike="noStrike" dirty="0">
                        <a:effectLst/>
                        <a:latin typeface="Garamond" pitchFamily="18" charset="0"/>
                      </a:endParaRPr>
                    </a:p>
                    <a:p>
                      <a:pPr algn="r" fontAlgn="ctr"/>
                      <a:r>
                        <a:rPr lang="it-IT" sz="1100" b="1" i="0" u="none" strike="noStrike" dirty="0">
                          <a:effectLst/>
                          <a:latin typeface="Garamond" pitchFamily="18" charset="0"/>
                        </a:rPr>
                        <a:t>TOTALE</a:t>
                      </a:r>
                    </a:p>
                    <a:p>
                      <a:pPr algn="r" fontAlgn="ctr"/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1.014.039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effectLst/>
                          <a:latin typeface="Garamond" pitchFamily="18" charset="0"/>
                        </a:rPr>
                        <a:t>1.116.308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Garamond" pitchFamily="18" charset="0"/>
                      </a:endParaRP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</a:rPr>
                        <a:t>10,09%</a:t>
                      </a:r>
                    </a:p>
                  </a:txBody>
                  <a:tcPr marL="9526" marR="9526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CCFF"/>
                    </a:solidFill>
                  </a:tcPr>
                </a:tc>
              </a:tr>
            </a:tbl>
          </a:graphicData>
        </a:graphic>
      </p:graphicFrame>
      <p:sp>
        <p:nvSpPr>
          <p:cNvPr id="9261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8C0E03CA-F064-47CE-947D-D45F630EF55B}" type="slidenum">
              <a:rPr lang="it-IT" altLang="it-IT" sz="1200">
                <a:solidFill>
                  <a:srgbClr val="898989"/>
                </a:solidFill>
              </a:rPr>
              <a:pPr/>
              <a:t>7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pic>
        <p:nvPicPr>
          <p:cNvPr id="92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Segnaposto contenuto 9"/>
          <p:cNvGraphicFramePr>
            <a:graphicFrameLocks noGrp="1"/>
          </p:cNvGraphicFramePr>
          <p:nvPr>
            <p:ph sz="half" idx="2"/>
          </p:nvPr>
        </p:nvGraphicFramePr>
        <p:xfrm>
          <a:off x="4638675" y="2041525"/>
          <a:ext cx="3960813" cy="2544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399"/>
                <a:gridCol w="1080222"/>
                <a:gridCol w="936192"/>
              </a:tblGrid>
              <a:tr h="542846">
                <a:tc>
                  <a:txBody>
                    <a:bodyPr/>
                    <a:lstStyle/>
                    <a:p>
                      <a:r>
                        <a:rPr lang="it-IT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ONERI DI GESTIONE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2023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Garamond" pitchFamily="18" charset="0"/>
                          <a:ea typeface="+mn-ea"/>
                          <a:cs typeface="+mn-cs"/>
                        </a:rPr>
                        <a:t>2024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557538">
                <a:tc>
                  <a:txBody>
                    <a:bodyPr/>
                    <a:lstStyle/>
                    <a:p>
                      <a:r>
                        <a:rPr lang="it-IT" sz="1200" b="0" i="0" baseline="0" dirty="0">
                          <a:ln>
                            <a:noFill/>
                          </a:ln>
                          <a:latin typeface="Garamond" panose="02020404030301010803" pitchFamily="18" charset="0"/>
                        </a:rPr>
                        <a:t>Imposte e tasse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200" b="0" i="0" kern="1200" baseline="0" dirty="0">
                          <a:ln>
                            <a:noFill/>
                          </a:ln>
                          <a:solidFill>
                            <a:schemeClr val="dk1"/>
                          </a:solidFill>
                          <a:latin typeface="Garamond" panose="02020404030301010803" pitchFamily="18" charset="0"/>
                          <a:ea typeface="+mn-ea"/>
                          <a:cs typeface="+mn-cs"/>
                        </a:rPr>
                        <a:t>1785.625,49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200" b="0" i="0" baseline="0" dirty="0">
                          <a:latin typeface="Garamond" panose="02020404030301010803" pitchFamily="18" charset="0"/>
                        </a:rPr>
                        <a:t>980.289,41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609">
                <a:tc>
                  <a:txBody>
                    <a:bodyPr/>
                    <a:lstStyle/>
                    <a:p>
                      <a:pPr algn="ctr"/>
                      <a:r>
                        <a:rPr lang="it-IT" sz="1200" b="0" i="0" baseline="0" dirty="0">
                          <a:ln>
                            <a:noFill/>
                          </a:ln>
                          <a:latin typeface="Garamond" panose="02020404030301010803" pitchFamily="18" charset="0"/>
                        </a:rPr>
                        <a:t>Versamenti allo Stato </a:t>
                      </a:r>
                      <a:endParaRPr lang="it-IT" sz="1200" b="0" i="0" baseline="0" dirty="0" smtClean="0">
                        <a:ln>
                          <a:noFill/>
                        </a:ln>
                        <a:latin typeface="Garamond" panose="02020404030301010803" pitchFamily="18" charset="0"/>
                      </a:endParaRPr>
                    </a:p>
                    <a:p>
                      <a:pPr algn="ctr"/>
                      <a:r>
                        <a:rPr lang="it-IT" sz="1200" b="0" i="0" baseline="0" dirty="0" smtClean="0">
                          <a:ln>
                            <a:noFill/>
                          </a:ln>
                          <a:latin typeface="Garamond" panose="02020404030301010803" pitchFamily="18" charset="0"/>
                        </a:rPr>
                        <a:t>taglia </a:t>
                      </a:r>
                      <a:r>
                        <a:rPr lang="it-IT" sz="1200" b="0" i="0" baseline="0" dirty="0">
                          <a:ln>
                            <a:noFill/>
                          </a:ln>
                          <a:latin typeface="Garamond" panose="02020404030301010803" pitchFamily="18" charset="0"/>
                        </a:rPr>
                        <a:t>spese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200" b="0" i="0" baseline="0" dirty="0">
                          <a:latin typeface="Garamond" panose="02020404030301010803" pitchFamily="18" charset="0"/>
                        </a:rPr>
                        <a:t>594.491,57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200" b="0" i="0" baseline="0" dirty="0">
                          <a:latin typeface="Garamond" panose="02020404030301010803" pitchFamily="18" charset="0"/>
                        </a:rPr>
                        <a:t>594.491,57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9484">
                <a:tc>
                  <a:txBody>
                    <a:bodyPr/>
                    <a:lstStyle/>
                    <a:p>
                      <a:r>
                        <a:rPr lang="it-IT" sz="1200" b="0" i="0" baseline="0" dirty="0">
                          <a:ln>
                            <a:noFill/>
                          </a:ln>
                          <a:latin typeface="Garamond" panose="02020404030301010803" pitchFamily="18" charset="0"/>
                        </a:rPr>
                        <a:t>Altre spese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200" b="0" i="0" baseline="0" dirty="0">
                          <a:latin typeface="Garamond" panose="02020404030301010803" pitchFamily="18" charset="0"/>
                        </a:rPr>
                        <a:t>99.085,25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200" b="0" i="0" baseline="0" dirty="0">
                          <a:latin typeface="Garamond" panose="02020404030301010803" pitchFamily="18" charset="0"/>
                        </a:rPr>
                        <a:t>52.694,92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286">
                <a:tc>
                  <a:txBody>
                    <a:bodyPr/>
                    <a:lstStyle/>
                    <a:p>
                      <a:r>
                        <a:rPr lang="it-IT" sz="1200" b="1" i="0" baseline="0" dirty="0">
                          <a:ln>
                            <a:noFill/>
                          </a:ln>
                          <a:latin typeface="Garamond" panose="02020404030301010803" pitchFamily="18" charset="0"/>
                        </a:rPr>
                        <a:t>TOTALE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200" b="1" i="0" baseline="0" dirty="0">
                          <a:latin typeface="Garamond" panose="02020404030301010803" pitchFamily="18" charset="0"/>
                        </a:rPr>
                        <a:t>2.479.202,31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1200" b="1" i="0" baseline="0" dirty="0">
                          <a:latin typeface="Garamond" panose="02020404030301010803" pitchFamily="18" charset="0"/>
                        </a:rPr>
                        <a:t>1.627.475,90</a:t>
                      </a:r>
                    </a:p>
                  </a:txBody>
                  <a:tcPr marL="91449" marR="91449" marT="45705" marB="45705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 noChangeArrowheads="1"/>
          </p:cNvSpPr>
          <p:nvPr>
            <p:ph type="title"/>
          </p:nvPr>
        </p:nvSpPr>
        <p:spPr>
          <a:solidFill>
            <a:srgbClr val="66CCFF"/>
          </a:solidFill>
        </p:spPr>
        <p:txBody>
          <a:bodyPr/>
          <a:lstStyle/>
          <a:p>
            <a:pPr eaLnBrk="1" hangingPunct="1"/>
            <a:r>
              <a:rPr lang="it-IT" altLang="it-IT" sz="2800" b="1" smtClean="0"/>
              <a:t>INTERVENTI ECONOMICI </a:t>
            </a:r>
          </a:p>
        </p:txBody>
      </p:sp>
      <p:sp>
        <p:nvSpPr>
          <p:cNvPr id="10243" name="Segnaposto numero diapos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192E5A75-9A3E-49BB-86C4-B808A739B61E}" type="slidenum">
              <a:rPr lang="it-IT" altLang="it-IT" sz="1200">
                <a:solidFill>
                  <a:srgbClr val="898989"/>
                </a:solidFill>
              </a:rPr>
              <a:pPr/>
              <a:t>8</a:t>
            </a:fld>
            <a:endParaRPr lang="it-IT" altLang="it-IT" sz="1200">
              <a:solidFill>
                <a:srgbClr val="898989"/>
              </a:solidFill>
            </a:endParaRP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4" name="Segnaposto contenuto 13"/>
          <p:cNvGraphicFramePr>
            <a:graphicFrameLocks noGrp="1"/>
          </p:cNvGraphicFramePr>
          <p:nvPr>
            <p:ph sz="half" idx="1"/>
          </p:nvPr>
        </p:nvGraphicFramePr>
        <p:xfrm>
          <a:off x="520700" y="1692275"/>
          <a:ext cx="664368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7005"/>
                <a:gridCol w="1520589"/>
                <a:gridCol w="1656094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Preventivo</a:t>
                      </a:r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r>
                        <a:rPr lang="it-IT" dirty="0"/>
                        <a:t>Consuntivo</a:t>
                      </a:r>
                    </a:p>
                  </a:txBody>
                  <a:tcPr marL="91435" marR="9143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Interventi economici</a:t>
                      </a:r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9.974</a:t>
                      </a:r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7.143</a:t>
                      </a:r>
                    </a:p>
                  </a:txBody>
                  <a:tcPr marL="91435" marR="9143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Accantonamenti interventi </a:t>
                      </a:r>
                      <a:r>
                        <a:rPr lang="it-IT" dirty="0" smtClean="0"/>
                        <a:t>economici</a:t>
                      </a:r>
                      <a:endParaRPr lang="it-IT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pPr algn="r"/>
                      <a:endParaRPr lang="it-IT" dirty="0"/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1650</a:t>
                      </a:r>
                    </a:p>
                  </a:txBody>
                  <a:tcPr marL="91435" marR="9143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/>
                        <a:t>Totale </a:t>
                      </a:r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9.974</a:t>
                      </a:r>
                    </a:p>
                  </a:txBody>
                  <a:tcPr marL="91435" marR="91435"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/>
                        <a:t>8.793</a:t>
                      </a:r>
                    </a:p>
                  </a:txBody>
                  <a:tcPr marL="91435" marR="91435"/>
                </a:tc>
              </a:tr>
            </a:tbl>
          </a:graphicData>
        </a:graphic>
      </p:graphicFrame>
      <p:sp>
        <p:nvSpPr>
          <p:cNvPr id="10267" name="CasellaDiTesto 14"/>
          <p:cNvSpPr txBox="1">
            <a:spLocks noChangeArrowheads="1"/>
          </p:cNvSpPr>
          <p:nvPr/>
        </p:nvSpPr>
        <p:spPr bwMode="auto">
          <a:xfrm>
            <a:off x="457200" y="3719513"/>
            <a:ext cx="67071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it-IT" altLang="it-IT" sz="2800" b="1"/>
              <a:t>Interventi economici hanno rappresentato il 39,3% della spesa camerale</a:t>
            </a:r>
          </a:p>
        </p:txBody>
      </p:sp>
      <p:pic>
        <p:nvPicPr>
          <p:cNvPr id="1026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Fumetto: ovale 16"/>
          <p:cNvSpPr/>
          <p:nvPr/>
        </p:nvSpPr>
        <p:spPr>
          <a:xfrm>
            <a:off x="2843213" y="4673600"/>
            <a:ext cx="5041900" cy="1909763"/>
          </a:xfrm>
          <a:prstGeom prst="wedgeEllipse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Bandi (5,500), Fondazione Arena, DVG, Progetti UCV, T2I, iniziative dirette della </a:t>
            </a:r>
            <a:r>
              <a:rPr lang="it-IT" dirty="0"/>
              <a:t>CCIAA </a:t>
            </a:r>
            <a:r>
              <a:rPr lang="it-IT" dirty="0"/>
              <a:t>(Internazionalizzazione, doppia transizione, orientamento lavoro, turismo </a:t>
            </a:r>
            <a:r>
              <a:rPr lang="it-IT" dirty="0" err="1"/>
              <a:t>ecc</a:t>
            </a:r>
            <a:r>
              <a:rPr lang="it-IT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  <a:solidFill>
            <a:srgbClr val="66CCFF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cap="all" dirty="0"/>
              <a:t>I «BANDI» 2024</a:t>
            </a:r>
            <a:r>
              <a:rPr lang="it-IT" sz="1800" b="1" cap="all" dirty="0"/>
              <a:t/>
            </a:r>
            <a:br>
              <a:rPr lang="it-IT" sz="1800" b="1" cap="all" dirty="0"/>
            </a:br>
            <a:endParaRPr lang="it-IT" sz="3100" b="1" dirty="0"/>
          </a:p>
        </p:txBody>
      </p:sp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68313" y="1196975"/>
            <a:ext cx="4040187" cy="381000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/>
              <a:t>                   QUANTI…		</a:t>
            </a:r>
          </a:p>
        </p:txBody>
      </p:sp>
      <p:sp>
        <p:nvSpPr>
          <p:cNvPr id="11" name="Segnaposto testo 10"/>
          <p:cNvSpPr>
            <a:spLocks noGrp="1"/>
          </p:cNvSpPr>
          <p:nvPr>
            <p:ph type="body" sz="quarter" idx="3"/>
          </p:nvPr>
        </p:nvSpPr>
        <p:spPr>
          <a:xfrm>
            <a:off x="4643438" y="1196975"/>
            <a:ext cx="4041775" cy="381000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/>
              <a:t>…E QUANTO</a:t>
            </a:r>
          </a:p>
        </p:txBody>
      </p:sp>
      <p:graphicFrame>
        <p:nvGraphicFramePr>
          <p:cNvPr id="15" name="Segnaposto contenuto 14"/>
          <p:cNvGraphicFramePr>
            <a:graphicFrameLocks noGrp="1"/>
          </p:cNvGraphicFramePr>
          <p:nvPr>
            <p:ph sz="quarter" idx="4"/>
          </p:nvPr>
        </p:nvGraphicFramePr>
        <p:xfrm>
          <a:off x="4499993" y="1628800"/>
          <a:ext cx="4186808" cy="44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Segnaposto contenuto 15"/>
          <p:cNvGraphicFramePr>
            <a:graphicFrameLocks noGrp="1"/>
          </p:cNvGraphicFramePr>
          <p:nvPr>
            <p:ph sz="half" idx="2"/>
          </p:nvPr>
        </p:nvGraphicFramePr>
        <p:xfrm>
          <a:off x="457200" y="1628800"/>
          <a:ext cx="4040188" cy="4497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27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900" y="0"/>
            <a:ext cx="1689100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6237288"/>
            <a:ext cx="1762125" cy="36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sentazione model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zione standard 4 3 CON COLORE E FONT" id="{D7EB755F-38A7-4F7B-8A9D-F254265D4144}" vid="{7BAECE3B-AB75-4038-A3B4-31E35A20CBB1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961</Words>
  <Application>Microsoft Office PowerPoint</Application>
  <PresentationFormat>Presentazione su schermo (4:3)</PresentationFormat>
  <Paragraphs>535</Paragraphs>
  <Slides>15</Slides>
  <Notes>3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Calibri</vt:lpstr>
      <vt:lpstr>Arial</vt:lpstr>
      <vt:lpstr>Garamond</vt:lpstr>
      <vt:lpstr>Tema di Office</vt:lpstr>
      <vt:lpstr>Presentazione modell</vt:lpstr>
      <vt:lpstr>Grafico di Microsoft Excel</vt:lpstr>
      <vt:lpstr>Microsoft Excel Chart</vt:lpstr>
      <vt:lpstr>Progetto di Bilancio d’esercizio  2024</vt:lpstr>
      <vt:lpstr> IL RISULTATIO D’ESERCIZIO  IL CONFRONTO DEGLI ULTIMI 7 BILANCI </vt:lpstr>
      <vt:lpstr>I PROVENTI CORRENTI</vt:lpstr>
      <vt:lpstr>IL DIRITTO ANNUALE</vt:lpstr>
      <vt:lpstr>GLI ONERI CORRENTI</vt:lpstr>
      <vt:lpstr>LE SPESE DI FUNZIONAMENTO</vt:lpstr>
      <vt:lpstr>LE SPESE DI FUNZIONAMENTO</vt:lpstr>
      <vt:lpstr>INTERVENTI ECONOMICI </vt:lpstr>
      <vt:lpstr> I «BANDI» 2024 </vt:lpstr>
      <vt:lpstr>GLI AMMORTAMENTI E GLI ACCANTONAMENTI</vt:lpstr>
      <vt:lpstr>   LA GESTIONE FINANZIARIA E STRAORDINARIA</vt:lpstr>
      <vt:lpstr>CONFRONTO TRA DISAVANZO A PREVENTIVO E DISAVANZO D’ESERCIZIO A CONSUNTIVO </vt:lpstr>
      <vt:lpstr> IL RISULTATO D’ESERCIZIO E IL FONDO CASSA DAL 2015 LE VARIAZIONI NEGLI ULTIMI 10 BILANCI </vt:lpstr>
      <vt:lpstr>LE IMMOBILIZZAZIONI</vt:lpstr>
      <vt:lpstr>MARGINI E INDICI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dibenedetto</dc:creator>
  <cp:lastModifiedBy>Gisella Dibenedetto</cp:lastModifiedBy>
  <cp:revision>599</cp:revision>
  <cp:lastPrinted>2025-04-28T06:37:52Z</cp:lastPrinted>
  <dcterms:created xsi:type="dcterms:W3CDTF">2012-05-22T09:59:18Z</dcterms:created>
  <dcterms:modified xsi:type="dcterms:W3CDTF">2025-05-12T14:03:38Z</dcterms:modified>
</cp:coreProperties>
</file>